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50" r:id="rId1"/>
  </p:sldMasterIdLst>
  <p:notesMasterIdLst>
    <p:notesMasterId r:id="rId107"/>
  </p:notesMasterIdLst>
  <p:handoutMasterIdLst>
    <p:handoutMasterId r:id="rId108"/>
  </p:handoutMasterIdLst>
  <p:sldIdLst>
    <p:sldId id="319" r:id="rId2"/>
    <p:sldId id="425" r:id="rId3"/>
    <p:sldId id="321" r:id="rId4"/>
    <p:sldId id="256" r:id="rId5"/>
    <p:sldId id="322" r:id="rId6"/>
    <p:sldId id="312" r:id="rId7"/>
    <p:sldId id="352" r:id="rId8"/>
    <p:sldId id="327" r:id="rId9"/>
    <p:sldId id="363" r:id="rId10"/>
    <p:sldId id="325" r:id="rId11"/>
    <p:sldId id="364" r:id="rId12"/>
    <p:sldId id="355" r:id="rId13"/>
    <p:sldId id="365" r:id="rId14"/>
    <p:sldId id="328" r:id="rId15"/>
    <p:sldId id="359" r:id="rId16"/>
    <p:sldId id="354" r:id="rId17"/>
    <p:sldId id="366" r:id="rId18"/>
    <p:sldId id="259" r:id="rId19"/>
    <p:sldId id="367" r:id="rId20"/>
    <p:sldId id="329" r:id="rId21"/>
    <p:sldId id="368" r:id="rId22"/>
    <p:sldId id="370" r:id="rId23"/>
    <p:sldId id="369" r:id="rId24"/>
    <p:sldId id="330" r:id="rId25"/>
    <p:sldId id="260" r:id="rId26"/>
    <p:sldId id="371" r:id="rId27"/>
    <p:sldId id="372" r:id="rId28"/>
    <p:sldId id="373" r:id="rId29"/>
    <p:sldId id="261" r:id="rId30"/>
    <p:sldId id="351" r:id="rId31"/>
    <p:sldId id="374" r:id="rId32"/>
    <p:sldId id="332" r:id="rId33"/>
    <p:sldId id="375" r:id="rId34"/>
    <p:sldId id="262" r:id="rId35"/>
    <p:sldId id="333" r:id="rId36"/>
    <p:sldId id="263" r:id="rId37"/>
    <p:sldId id="346" r:id="rId38"/>
    <p:sldId id="264" r:id="rId39"/>
    <p:sldId id="347" r:id="rId40"/>
    <p:sldId id="265" r:id="rId41"/>
    <p:sldId id="348" r:id="rId42"/>
    <p:sldId id="376" r:id="rId43"/>
    <p:sldId id="314" r:id="rId44"/>
    <p:sldId id="268" r:id="rId45"/>
    <p:sldId id="377" r:id="rId46"/>
    <p:sldId id="269" r:id="rId47"/>
    <p:sldId id="378" r:id="rId48"/>
    <p:sldId id="270" r:id="rId49"/>
    <p:sldId id="349" r:id="rId50"/>
    <p:sldId id="379" r:id="rId51"/>
    <p:sldId id="380" r:id="rId52"/>
    <p:sldId id="381" r:id="rId53"/>
    <p:sldId id="382" r:id="rId54"/>
    <p:sldId id="383" r:id="rId55"/>
    <p:sldId id="384" r:id="rId56"/>
    <p:sldId id="385" r:id="rId57"/>
    <p:sldId id="398" r:id="rId58"/>
    <p:sldId id="397" r:id="rId59"/>
    <p:sldId id="399" r:id="rId60"/>
    <p:sldId id="401" r:id="rId61"/>
    <p:sldId id="402" r:id="rId62"/>
    <p:sldId id="388" r:id="rId63"/>
    <p:sldId id="403" r:id="rId64"/>
    <p:sldId id="404" r:id="rId65"/>
    <p:sldId id="405" r:id="rId66"/>
    <p:sldId id="406" r:id="rId67"/>
    <p:sldId id="407" r:id="rId68"/>
    <p:sldId id="408" r:id="rId69"/>
    <p:sldId id="409" r:id="rId70"/>
    <p:sldId id="410" r:id="rId71"/>
    <p:sldId id="316" r:id="rId72"/>
    <p:sldId id="277" r:id="rId73"/>
    <p:sldId id="278" r:id="rId74"/>
    <p:sldId id="279" r:id="rId75"/>
    <p:sldId id="412" r:id="rId76"/>
    <p:sldId id="411" r:id="rId77"/>
    <p:sldId id="285" r:id="rId78"/>
    <p:sldId id="286" r:id="rId79"/>
    <p:sldId id="339" r:id="rId80"/>
    <p:sldId id="287" r:id="rId81"/>
    <p:sldId id="414" r:id="rId82"/>
    <p:sldId id="340" r:id="rId83"/>
    <p:sldId id="342" r:id="rId84"/>
    <p:sldId id="291" r:id="rId85"/>
    <p:sldId id="415" r:id="rId86"/>
    <p:sldId id="343" r:id="rId87"/>
    <p:sldId id="290" r:id="rId88"/>
    <p:sldId id="417" r:id="rId89"/>
    <p:sldId id="419" r:id="rId90"/>
    <p:sldId id="420" r:id="rId91"/>
    <p:sldId id="296" r:id="rId92"/>
    <p:sldId id="418" r:id="rId93"/>
    <p:sldId id="298" r:id="rId94"/>
    <p:sldId id="416" r:id="rId95"/>
    <p:sldId id="421" r:id="rId96"/>
    <p:sldId id="422" r:id="rId97"/>
    <p:sldId id="423" r:id="rId98"/>
    <p:sldId id="424" r:id="rId99"/>
    <p:sldId id="318" r:id="rId100"/>
    <p:sldId id="307" r:id="rId101"/>
    <p:sldId id="308" r:id="rId102"/>
    <p:sldId id="309" r:id="rId103"/>
    <p:sldId id="310" r:id="rId104"/>
    <p:sldId id="311" r:id="rId105"/>
    <p:sldId id="358" r:id="rId106"/>
  </p:sldIdLst>
  <p:sldSz cx="9144000" cy="6858000" type="screen4x3"/>
  <p:notesSz cx="7099300" cy="10234613"/>
  <p:custDataLst>
    <p:tags r:id="rId109"/>
  </p:custDataLst>
  <p:defaultTextStyle>
    <a:defPPr>
      <a:defRPr lang="en-US"/>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p:restoredTop sz="68795" autoAdjust="0"/>
  </p:normalViewPr>
  <p:slideViewPr>
    <p:cSldViewPr snapToGrid="0">
      <p:cViewPr varScale="1">
        <p:scale>
          <a:sx n="72" d="100"/>
          <a:sy n="72" d="100"/>
        </p:scale>
        <p:origin x="1335" y="33"/>
      </p:cViewPr>
      <p:guideLst>
        <p:guide orient="horz" pos="2160"/>
        <p:guide pos="2880"/>
      </p:guideLst>
    </p:cSldViewPr>
  </p:slideViewPr>
  <p:notesTextViewPr>
    <p:cViewPr>
      <p:scale>
        <a:sx n="100" d="100"/>
        <a:sy n="100" d="100"/>
      </p:scale>
      <p:origin x="0" y="-4503"/>
    </p:cViewPr>
  </p:notesTextViewPr>
  <p:sorterViewPr>
    <p:cViewPr>
      <p:scale>
        <a:sx n="66" d="100"/>
        <a:sy n="66" d="100"/>
      </p:scale>
      <p:origin x="0" y="56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gs" Target="tags/tag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image" Target="../media/image4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7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0834"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4948" tIns="47474" rIns="94948" bIns="47474" numCol="1" anchor="t" anchorCtr="0" compatLnSpc="1">
            <a:prstTxWarp prst="textNoShape">
              <a:avLst/>
            </a:prstTxWarp>
          </a:bodyPr>
          <a:lstStyle>
            <a:lvl1pPr defTabSz="949096">
              <a:defRPr sz="1200">
                <a:latin typeface="Arial" charset="0"/>
                <a:ea typeface="宋体" pitchFamily="2" charset="-122"/>
                <a:cs typeface="+mn-cs"/>
              </a:defRPr>
            </a:lvl1pPr>
          </a:lstStyle>
          <a:p>
            <a:pPr>
              <a:defRPr/>
            </a:pPr>
            <a:endParaRPr lang="zh-CN" altLang="en-US"/>
          </a:p>
        </p:txBody>
      </p:sp>
      <p:sp>
        <p:nvSpPr>
          <p:cNvPr id="120835" name="Rectangle 3"/>
          <p:cNvSpPr>
            <a:spLocks noGrp="1" noChangeArrowheads="1"/>
          </p:cNvSpPr>
          <p:nvPr>
            <p:ph type="dt" sz="quarter" idx="1"/>
          </p:nvPr>
        </p:nvSpPr>
        <p:spPr bwMode="auto">
          <a:xfrm>
            <a:off x="4021138" y="0"/>
            <a:ext cx="3076575" cy="512763"/>
          </a:xfrm>
          <a:prstGeom prst="rect">
            <a:avLst/>
          </a:prstGeom>
          <a:noFill/>
          <a:ln w="9525">
            <a:noFill/>
            <a:miter lim="800000"/>
            <a:headEnd/>
            <a:tailEnd/>
          </a:ln>
          <a:effectLst/>
        </p:spPr>
        <p:txBody>
          <a:bodyPr vert="horz" wrap="square" lIns="94948" tIns="47474" rIns="94948" bIns="47474" numCol="1" anchor="t" anchorCtr="0" compatLnSpc="1">
            <a:prstTxWarp prst="textNoShape">
              <a:avLst/>
            </a:prstTxWarp>
          </a:bodyPr>
          <a:lstStyle>
            <a:lvl1pPr algn="r" defTabSz="949096">
              <a:defRPr sz="1200">
                <a:latin typeface="Arial" charset="0"/>
                <a:ea typeface="宋体" pitchFamily="2" charset="-122"/>
                <a:cs typeface="+mn-cs"/>
              </a:defRPr>
            </a:lvl1pPr>
          </a:lstStyle>
          <a:p>
            <a:pPr>
              <a:defRPr/>
            </a:pPr>
            <a:endParaRPr lang="en-US" altLang="zh-CN"/>
          </a:p>
        </p:txBody>
      </p:sp>
      <p:sp>
        <p:nvSpPr>
          <p:cNvPr id="120836" name="Rectangle 4"/>
          <p:cNvSpPr>
            <a:spLocks noGrp="1" noChangeArrowheads="1"/>
          </p:cNvSpPr>
          <p:nvPr>
            <p:ph type="ftr" sz="quarter" idx="2"/>
          </p:nvPr>
        </p:nvSpPr>
        <p:spPr bwMode="auto">
          <a:xfrm>
            <a:off x="0" y="9720263"/>
            <a:ext cx="3076575" cy="512762"/>
          </a:xfrm>
          <a:prstGeom prst="rect">
            <a:avLst/>
          </a:prstGeom>
          <a:noFill/>
          <a:ln w="9525">
            <a:noFill/>
            <a:miter lim="800000"/>
            <a:headEnd/>
            <a:tailEnd/>
          </a:ln>
          <a:effectLst/>
        </p:spPr>
        <p:txBody>
          <a:bodyPr vert="horz" wrap="square" lIns="94948" tIns="47474" rIns="94948" bIns="47474" numCol="1" anchor="b" anchorCtr="0" compatLnSpc="1">
            <a:prstTxWarp prst="textNoShape">
              <a:avLst/>
            </a:prstTxWarp>
          </a:bodyPr>
          <a:lstStyle>
            <a:lvl1pPr defTabSz="949096">
              <a:defRPr sz="1200">
                <a:latin typeface="Arial" charset="0"/>
                <a:ea typeface="宋体" pitchFamily="2" charset="-122"/>
                <a:cs typeface="+mn-cs"/>
              </a:defRPr>
            </a:lvl1pPr>
          </a:lstStyle>
          <a:p>
            <a:pPr>
              <a:defRPr/>
            </a:pPr>
            <a:endParaRPr lang="en-US" altLang="zh-CN"/>
          </a:p>
        </p:txBody>
      </p:sp>
      <p:sp>
        <p:nvSpPr>
          <p:cNvPr id="120837" name="Rectangle 5"/>
          <p:cNvSpPr>
            <a:spLocks noGrp="1" noChangeArrowheads="1"/>
          </p:cNvSpPr>
          <p:nvPr>
            <p:ph type="sldNum" sz="quarter" idx="3"/>
          </p:nvPr>
        </p:nvSpPr>
        <p:spPr bwMode="auto">
          <a:xfrm>
            <a:off x="4021138" y="9720263"/>
            <a:ext cx="3076575" cy="512762"/>
          </a:xfrm>
          <a:prstGeom prst="rect">
            <a:avLst/>
          </a:prstGeom>
          <a:noFill/>
          <a:ln w="9525">
            <a:noFill/>
            <a:miter lim="800000"/>
            <a:headEnd/>
            <a:tailEnd/>
          </a:ln>
          <a:effectLst/>
        </p:spPr>
        <p:txBody>
          <a:bodyPr vert="horz" wrap="square" lIns="94948" tIns="47474" rIns="94948" bIns="47474" numCol="1" anchor="b" anchorCtr="0" compatLnSpc="1">
            <a:prstTxWarp prst="textNoShape">
              <a:avLst/>
            </a:prstTxWarp>
          </a:bodyPr>
          <a:lstStyle>
            <a:lvl1pPr algn="r" defTabSz="949096">
              <a:defRPr sz="1200">
                <a:latin typeface="Arial" charset="0"/>
                <a:ea typeface="宋体" pitchFamily="2" charset="-122"/>
                <a:cs typeface="+mn-cs"/>
              </a:defRPr>
            </a:lvl1pPr>
          </a:lstStyle>
          <a:p>
            <a:pPr>
              <a:defRPr/>
            </a:pPr>
            <a:fld id="{764E9627-01E5-4A23-976C-45B88645BDF0}" type="slidenum">
              <a:rPr lang="zh-CN" altLang="en-US"/>
              <a:pPr>
                <a:defRPr/>
              </a:pPr>
              <a:t>‹#›</a:t>
            </a:fld>
            <a:endParaRPr lang="en-US" altLang="zh-CN"/>
          </a:p>
        </p:txBody>
      </p:sp>
    </p:spTree>
    <p:extLst>
      <p:ext uri="{BB962C8B-B14F-4D97-AF65-F5344CB8AC3E}">
        <p14:creationId xmlns:p14="http://schemas.microsoft.com/office/powerpoint/2010/main" val="8012374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0" y="0"/>
            <a:ext cx="3076575" cy="512763"/>
          </a:xfrm>
          <a:prstGeom prst="rect">
            <a:avLst/>
          </a:prstGeom>
          <a:noFill/>
          <a:ln w="9525">
            <a:noFill/>
            <a:miter lim="800000"/>
            <a:headEnd/>
            <a:tailEnd/>
          </a:ln>
          <a:effectLst/>
        </p:spPr>
        <p:txBody>
          <a:bodyPr vert="horz" wrap="square" lIns="94948" tIns="47474" rIns="94948" bIns="47474" numCol="1" anchor="t" anchorCtr="0" compatLnSpc="1">
            <a:prstTxWarp prst="textNoShape">
              <a:avLst/>
            </a:prstTxWarp>
          </a:bodyPr>
          <a:lstStyle>
            <a:lvl1pPr defTabSz="949096">
              <a:defRPr sz="1200">
                <a:latin typeface="Arial" charset="0"/>
                <a:ea typeface="宋体" pitchFamily="2" charset="-122"/>
                <a:cs typeface="+mn-cs"/>
              </a:defRPr>
            </a:lvl1pPr>
          </a:lstStyle>
          <a:p>
            <a:pPr>
              <a:defRPr/>
            </a:pPr>
            <a:endParaRPr lang="zh-CN" altLang="en-US"/>
          </a:p>
        </p:txBody>
      </p:sp>
      <p:sp>
        <p:nvSpPr>
          <p:cNvPr id="71683" name="Rectangle 3"/>
          <p:cNvSpPr>
            <a:spLocks noGrp="1" noChangeArrowheads="1"/>
          </p:cNvSpPr>
          <p:nvPr>
            <p:ph type="dt" idx="1"/>
          </p:nvPr>
        </p:nvSpPr>
        <p:spPr bwMode="auto">
          <a:xfrm>
            <a:off x="4021138" y="0"/>
            <a:ext cx="3076575" cy="512763"/>
          </a:xfrm>
          <a:prstGeom prst="rect">
            <a:avLst/>
          </a:prstGeom>
          <a:noFill/>
          <a:ln w="9525">
            <a:noFill/>
            <a:miter lim="800000"/>
            <a:headEnd/>
            <a:tailEnd/>
          </a:ln>
          <a:effectLst/>
        </p:spPr>
        <p:txBody>
          <a:bodyPr vert="horz" wrap="square" lIns="94948" tIns="47474" rIns="94948" bIns="47474" numCol="1" anchor="t" anchorCtr="0" compatLnSpc="1">
            <a:prstTxWarp prst="textNoShape">
              <a:avLst/>
            </a:prstTxWarp>
          </a:bodyPr>
          <a:lstStyle>
            <a:lvl1pPr algn="r" defTabSz="949096">
              <a:defRPr sz="1200">
                <a:latin typeface="Arial" charset="0"/>
                <a:ea typeface="宋体" pitchFamily="2" charset="-122"/>
                <a:cs typeface="+mn-cs"/>
              </a:defRPr>
            </a:lvl1pPr>
          </a:lstStyle>
          <a:p>
            <a:pPr>
              <a:defRPr/>
            </a:pPr>
            <a:endParaRPr lang="en-US" altLang="zh-CN"/>
          </a:p>
        </p:txBody>
      </p:sp>
      <p:sp>
        <p:nvSpPr>
          <p:cNvPr id="111620" name="Rectangle 4"/>
          <p:cNvSpPr>
            <a:spLocks noGrp="1" noRot="1" noChangeAspect="1" noChangeArrowheads="1" noTextEdit="1"/>
          </p:cNvSpPr>
          <p:nvPr>
            <p:ph type="sldImg" idx="2"/>
          </p:nvPr>
        </p:nvSpPr>
        <p:spPr bwMode="auto">
          <a:xfrm>
            <a:off x="992188" y="766763"/>
            <a:ext cx="5116512" cy="3838575"/>
          </a:xfrm>
          <a:prstGeom prst="rect">
            <a:avLst/>
          </a:prstGeom>
          <a:noFill/>
          <a:ln w="9525">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71685" name="Rectangle 5"/>
          <p:cNvSpPr>
            <a:spLocks noGrp="1" noChangeArrowheads="1"/>
          </p:cNvSpPr>
          <p:nvPr>
            <p:ph type="body" sz="quarter" idx="3"/>
          </p:nvPr>
        </p:nvSpPr>
        <p:spPr bwMode="auto">
          <a:xfrm>
            <a:off x="709613" y="4862513"/>
            <a:ext cx="5680075" cy="4605337"/>
          </a:xfrm>
          <a:prstGeom prst="rect">
            <a:avLst/>
          </a:prstGeom>
          <a:noFill/>
          <a:ln w="9525">
            <a:noFill/>
            <a:miter lim="800000"/>
            <a:headEnd/>
            <a:tailEnd/>
          </a:ln>
          <a:effectLst/>
        </p:spPr>
        <p:txBody>
          <a:bodyPr vert="horz" wrap="square" lIns="94948" tIns="47474" rIns="94948" bIns="47474"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71686" name="Rectangle 6"/>
          <p:cNvSpPr>
            <a:spLocks noGrp="1" noChangeArrowheads="1"/>
          </p:cNvSpPr>
          <p:nvPr>
            <p:ph type="ftr" sz="quarter" idx="4"/>
          </p:nvPr>
        </p:nvSpPr>
        <p:spPr bwMode="auto">
          <a:xfrm>
            <a:off x="0" y="9720263"/>
            <a:ext cx="3076575" cy="512762"/>
          </a:xfrm>
          <a:prstGeom prst="rect">
            <a:avLst/>
          </a:prstGeom>
          <a:noFill/>
          <a:ln w="9525">
            <a:noFill/>
            <a:miter lim="800000"/>
            <a:headEnd/>
            <a:tailEnd/>
          </a:ln>
          <a:effectLst/>
        </p:spPr>
        <p:txBody>
          <a:bodyPr vert="horz" wrap="square" lIns="94948" tIns="47474" rIns="94948" bIns="47474" numCol="1" anchor="b" anchorCtr="0" compatLnSpc="1">
            <a:prstTxWarp prst="textNoShape">
              <a:avLst/>
            </a:prstTxWarp>
          </a:bodyPr>
          <a:lstStyle>
            <a:lvl1pPr defTabSz="949096">
              <a:defRPr sz="1200">
                <a:latin typeface="Arial" charset="0"/>
                <a:ea typeface="宋体" pitchFamily="2" charset="-122"/>
                <a:cs typeface="+mn-cs"/>
              </a:defRPr>
            </a:lvl1pPr>
          </a:lstStyle>
          <a:p>
            <a:pPr>
              <a:defRPr/>
            </a:pPr>
            <a:endParaRPr lang="en-US" altLang="zh-CN"/>
          </a:p>
        </p:txBody>
      </p:sp>
      <p:sp>
        <p:nvSpPr>
          <p:cNvPr id="71687" name="Rectangle 7"/>
          <p:cNvSpPr>
            <a:spLocks noGrp="1" noChangeArrowheads="1"/>
          </p:cNvSpPr>
          <p:nvPr>
            <p:ph type="sldNum" sz="quarter" idx="5"/>
          </p:nvPr>
        </p:nvSpPr>
        <p:spPr bwMode="auto">
          <a:xfrm>
            <a:off x="4021138" y="9720263"/>
            <a:ext cx="3076575" cy="512762"/>
          </a:xfrm>
          <a:prstGeom prst="rect">
            <a:avLst/>
          </a:prstGeom>
          <a:noFill/>
          <a:ln w="9525">
            <a:noFill/>
            <a:miter lim="800000"/>
            <a:headEnd/>
            <a:tailEnd/>
          </a:ln>
          <a:effectLst/>
        </p:spPr>
        <p:txBody>
          <a:bodyPr vert="horz" wrap="square" lIns="94948" tIns="47474" rIns="94948" bIns="47474" numCol="1" anchor="b" anchorCtr="0" compatLnSpc="1">
            <a:prstTxWarp prst="textNoShape">
              <a:avLst/>
            </a:prstTxWarp>
          </a:bodyPr>
          <a:lstStyle>
            <a:lvl1pPr algn="r" defTabSz="949096">
              <a:defRPr sz="1200">
                <a:latin typeface="Arial" charset="0"/>
                <a:ea typeface="宋体" pitchFamily="2" charset="-122"/>
                <a:cs typeface="+mn-cs"/>
              </a:defRPr>
            </a:lvl1pPr>
          </a:lstStyle>
          <a:p>
            <a:pPr>
              <a:defRPr/>
            </a:pPr>
            <a:fld id="{B73D5452-F61C-4C91-9A48-70FB562D9267}" type="slidenum">
              <a:rPr lang="zh-CN" altLang="en-US"/>
              <a:pPr>
                <a:defRPr/>
              </a:pPr>
              <a:t>‹#›</a:t>
            </a:fld>
            <a:endParaRPr lang="en-US" altLang="zh-CN"/>
          </a:p>
        </p:txBody>
      </p:sp>
    </p:spTree>
    <p:extLst>
      <p:ext uri="{BB962C8B-B14F-4D97-AF65-F5344CB8AC3E}">
        <p14:creationId xmlns:p14="http://schemas.microsoft.com/office/powerpoint/2010/main" val="82618954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www.ehow.com/about_6521486_specifications-cat5_-cat6-cat6e-cables.html"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3" Type="http://schemas.openxmlformats.org/officeDocument/2006/relationships/hyperlink" Target="mk:@MSITStore:D:\Lin%20Lessons\ComputerNetworksWeb\references\ComputerNetworks4.chm::/0130661023_ch01.html"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3" Type="http://schemas.openxmlformats.org/officeDocument/2006/relationships/hyperlink" Target="https://www.baidu.com/s?wd=%E7%A0%81%E9%97%B4%E4%B8%B2%E6%89%B0&amp;tn=SE_PcZhidaonwhc_ngpagmjz&amp;rsv_dl=gh_pc_zhidao" TargetMode="External"/><Relationship Id="rId2" Type="http://schemas.openxmlformats.org/officeDocument/2006/relationships/slide" Target="../slides/slide103.xml"/><Relationship Id="rId1" Type="http://schemas.openxmlformats.org/officeDocument/2006/relationships/notesMaster" Target="../notesMasters/notesMaster1.xml"/><Relationship Id="rId4" Type="http://schemas.openxmlformats.org/officeDocument/2006/relationships/hyperlink" Target="https://www.baidu.com/s?wd=%E5%A5%88%E5%A5%8E%E6%96%AF%E7%89%B9%E7%AC%AC%E4%B8%80%E5%87%86%E5%88%99&amp;tn=SE_PcZhidaonwhc_ngpagmjz&amp;rsv_dl=gh_pc_zhidao" TargetMode="Externa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0FAF9B0-5F8B-4084-A11F-DD48D60BE88D}" type="slidenum">
              <a:rPr lang="zh-CN" altLang="en-US" smtClean="0"/>
              <a:pPr eaLnBrk="1" hangingPunct="1">
                <a:defRPr/>
              </a:pPr>
              <a:t>1</a:t>
            </a:fld>
            <a:endParaRPr lang="en-US" altLang="zh-CN"/>
          </a:p>
        </p:txBody>
      </p:sp>
      <p:sp>
        <p:nvSpPr>
          <p:cNvPr id="112643" name="Rectangle 2"/>
          <p:cNvSpPr>
            <a:spLocks noGrp="1" noRot="1" noChangeAspect="1" noChangeArrowheads="1" noTextEdit="1"/>
          </p:cNvSpPr>
          <p:nvPr>
            <p:ph type="sldImg"/>
          </p:nvPr>
        </p:nvSpPr>
        <p:spPr>
          <a:ln/>
        </p:spPr>
      </p:sp>
      <p:sp>
        <p:nvSpPr>
          <p:cNvPr id="112644" name="Rectangle 3"/>
          <p:cNvSpPr>
            <a:spLocks noGrp="1" noChangeArrowheads="1"/>
          </p:cNvSpPr>
          <p:nvPr>
            <p:ph type="body" idx="1"/>
          </p:nvPr>
        </p:nvSpPr>
        <p:spPr>
          <a:xfrm>
            <a:off x="946150" y="4862513"/>
            <a:ext cx="5207000" cy="460533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dirty="0">
              <a:latin typeface="Arial" pitchFamily="34" charset="0"/>
            </a:endParaRPr>
          </a:p>
        </p:txBody>
      </p:sp>
    </p:spTree>
    <p:extLst>
      <p:ext uri="{BB962C8B-B14F-4D97-AF65-F5344CB8AC3E}">
        <p14:creationId xmlns:p14="http://schemas.microsoft.com/office/powerpoint/2010/main" val="29142809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rPr>
              <a:t>Let’s consider a specific example: the transmission of the ASCII character “b” encoded in an 8-bit byte. The bit pattern that is to be transmitted is 01100010.</a:t>
            </a:r>
          </a:p>
          <a:p>
            <a:r>
              <a:rPr lang="en-US" dirty="0">
                <a:latin typeface="Arial" pitchFamily="34" charset="0"/>
              </a:rPr>
              <a:t>The left-hand shows the voltage output by the transmitting computer.</a:t>
            </a:r>
          </a:p>
          <a:p>
            <a:r>
              <a:rPr lang="en-US" dirty="0">
                <a:latin typeface="Arial" pitchFamily="34" charset="0"/>
              </a:rPr>
              <a:t>The Fourier analysis of this signal yields the coefficients:  an, </a:t>
            </a:r>
            <a:r>
              <a:rPr lang="en-US" dirty="0" err="1">
                <a:latin typeface="Arial" pitchFamily="34" charset="0"/>
              </a:rPr>
              <a:t>bn</a:t>
            </a:r>
            <a:r>
              <a:rPr lang="en-US" dirty="0">
                <a:latin typeface="Arial" pitchFamily="34" charset="0"/>
              </a:rPr>
              <a:t>, c</a:t>
            </a:r>
          </a:p>
          <a:p>
            <a:endParaRPr lang="en-US" dirty="0">
              <a:latin typeface="Arial" pitchFamily="34" charset="0"/>
            </a:endParaRPr>
          </a:p>
          <a:p>
            <a:r>
              <a:rPr lang="en-US" dirty="0">
                <a:latin typeface="Arial" pitchFamily="34" charset="0"/>
              </a:rPr>
              <a:t>No transmission facility can transmit signals without</a:t>
            </a:r>
            <a:r>
              <a:rPr lang="en-US" baseline="0" dirty="0">
                <a:latin typeface="Arial" pitchFamily="34" charset="0"/>
              </a:rPr>
              <a:t> losing some power in the process. If all the Fourier components were equally diminished, the resulting signal would be reduced in amplitude but not distorted.[i.e., it would have the same nice squared-off shape as Fig.2-1a]. Unfortunately, all transmission facilities diminish different Fourier components by different amounts, thus introducing distortion.</a:t>
            </a:r>
            <a:endParaRPr lang="en-US" dirty="0">
              <a:latin typeface="Arial" pitchFamily="34" charset="0"/>
            </a:endParaRPr>
          </a:p>
          <a:p>
            <a:endParaRPr lang="en-US" dirty="0">
              <a:latin typeface="Arial" pitchFamily="34" charset="0"/>
            </a:endParaRPr>
          </a:p>
        </p:txBody>
      </p:sp>
      <p:sp>
        <p:nvSpPr>
          <p:cNvPr id="4" name="Slide Number Placeholder 3"/>
          <p:cNvSpPr>
            <a:spLocks noGrp="1"/>
          </p:cNvSpPr>
          <p:nvPr>
            <p:ph type="sldNum" sz="quarter" idx="5"/>
          </p:nvPr>
        </p:nvSpPr>
        <p:spPr/>
        <p:txBody>
          <a:bodyPr/>
          <a:lstStyle/>
          <a:p>
            <a:pPr>
              <a:defRPr/>
            </a:pPr>
            <a:fld id="{BF1D9018-925A-4741-A37D-011583DD2E4E}" type="slidenum">
              <a:rPr lang="zh-CN" altLang="en-US" smtClean="0"/>
              <a:pPr>
                <a:defRPr/>
              </a:pPr>
              <a:t>11</a:t>
            </a:fld>
            <a:endParaRPr lang="en-US" altLang="zh-CN"/>
          </a:p>
        </p:txBody>
      </p:sp>
    </p:spTree>
    <p:extLst>
      <p:ext uri="{BB962C8B-B14F-4D97-AF65-F5344CB8AC3E}">
        <p14:creationId xmlns:p14="http://schemas.microsoft.com/office/powerpoint/2010/main" val="13659118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rPr>
              <a:t>Now let us consider how the signal of Fig.2-1 (a) would look if the bandwidth were so low that only the lowest frequencies were transmitted[i.e.  If the function were being approximated by the first few terms of </a:t>
            </a:r>
            <a:r>
              <a:rPr lang="en-US" dirty="0" err="1">
                <a:latin typeface="Arial" pitchFamily="34" charset="0"/>
              </a:rPr>
              <a:t>Eq</a:t>
            </a:r>
            <a:r>
              <a:rPr lang="en-US" dirty="0">
                <a:latin typeface="Arial" pitchFamily="34" charset="0"/>
              </a:rPr>
              <a:t> 2-1]. </a:t>
            </a:r>
          </a:p>
          <a:p>
            <a:endParaRPr lang="en-US" dirty="0">
              <a:latin typeface="Arial" pitchFamily="34" charset="0"/>
            </a:endParaRPr>
          </a:p>
          <a:p>
            <a:r>
              <a:rPr lang="en-US" dirty="0">
                <a:latin typeface="Arial" pitchFamily="34" charset="0"/>
              </a:rPr>
              <a:t>Fig b shows the signal that results from a channel that allows only the first harmonic, the fundamental f.</a:t>
            </a:r>
          </a:p>
          <a:p>
            <a:r>
              <a:rPr lang="en-US" dirty="0">
                <a:latin typeface="Arial" pitchFamily="34" charset="0"/>
              </a:rPr>
              <a:t>Similarly, fig c-e show the spectra and reconstructed functions for higher-bandwidth channels.</a:t>
            </a:r>
          </a:p>
          <a:p>
            <a:endParaRPr lang="en-US" dirty="0">
              <a:latin typeface="Arial" pitchFamily="34" charset="0"/>
            </a:endParaRPr>
          </a:p>
          <a:p>
            <a:r>
              <a:rPr lang="en-US" dirty="0">
                <a:latin typeface="Arial" pitchFamily="34" charset="0"/>
              </a:rPr>
              <a:t>For digital transmission, the goal is to receive a signal with just enough fidelity to reconstruct the sequence of bits that was sent.</a:t>
            </a:r>
          </a:p>
          <a:p>
            <a:endParaRPr lang="en-US" dirty="0">
              <a:latin typeface="Arial" pitchFamily="34" charset="0"/>
            </a:endParaRPr>
          </a:p>
          <a:p>
            <a:r>
              <a:rPr lang="en-US" dirty="0">
                <a:latin typeface="Arial" pitchFamily="34" charset="0"/>
              </a:rPr>
              <a:t>We can already do this easily in Fig e, so it is wasteful to use more harmonics to receive a more accurate replica.</a:t>
            </a:r>
          </a:p>
        </p:txBody>
      </p:sp>
      <p:sp>
        <p:nvSpPr>
          <p:cNvPr id="4" name="Slide Number Placeholder 3"/>
          <p:cNvSpPr>
            <a:spLocks noGrp="1"/>
          </p:cNvSpPr>
          <p:nvPr>
            <p:ph type="sldNum" sz="quarter" idx="5"/>
          </p:nvPr>
        </p:nvSpPr>
        <p:spPr/>
        <p:txBody>
          <a:bodyPr/>
          <a:lstStyle/>
          <a:p>
            <a:pPr>
              <a:defRPr/>
            </a:pPr>
            <a:fld id="{66EA7779-1164-4AC3-94E5-C3201E5F73A6}" type="slidenum">
              <a:rPr lang="zh-CN" altLang="en-US" smtClean="0"/>
              <a:pPr>
                <a:defRPr/>
              </a:pPr>
              <a:t>13</a:t>
            </a:fld>
            <a:endParaRPr lang="en-US" altLang="zh-CN"/>
          </a:p>
        </p:txBody>
      </p:sp>
    </p:spTree>
    <p:extLst>
      <p:ext uri="{BB962C8B-B14F-4D97-AF65-F5344CB8AC3E}">
        <p14:creationId xmlns:p14="http://schemas.microsoft.com/office/powerpoint/2010/main" val="37625136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455D7B1-97DF-4EF9-8E4A-93D89957B9D3}" type="slidenum">
              <a:rPr lang="zh-CN" altLang="en-US" smtClean="0"/>
              <a:pPr eaLnBrk="1" hangingPunct="1">
                <a:defRPr/>
              </a:pPr>
              <a:t>14</a:t>
            </a:fld>
            <a:endParaRPr lang="en-US" altLang="zh-CN"/>
          </a:p>
        </p:txBody>
      </p:sp>
      <p:sp>
        <p:nvSpPr>
          <p:cNvPr id="124931" name="Rectangle 2"/>
          <p:cNvSpPr>
            <a:spLocks noGrp="1" noRot="1" noChangeAspect="1" noChangeArrowheads="1" noTextEdit="1"/>
          </p:cNvSpPr>
          <p:nvPr>
            <p:ph type="sldImg"/>
          </p:nvPr>
        </p:nvSpPr>
        <p:spPr>
          <a:ln/>
        </p:spPr>
      </p:sp>
      <p:sp>
        <p:nvSpPr>
          <p:cNvPr id="1249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No transmission facility can transmit signals without losing some power in the process. If all the Fourier components were equally diminished, the resulting signal would be reduced in amplitude but not distorted [i.e., it would have the same nice squared-off shape as </a:t>
            </a:r>
            <a:r>
              <a:rPr lang="en-US" altLang="zh-CN">
                <a:latin typeface="Arial" pitchFamily="34" charset="0"/>
                <a:hlinkClick r:id="" action="ppaction://hlinkfile"/>
              </a:rPr>
              <a:t>Fig. 2-1(a)</a:t>
            </a:r>
            <a:r>
              <a:rPr lang="en-US" altLang="zh-CN">
                <a:latin typeface="Arial" pitchFamily="34" charset="0"/>
              </a:rPr>
              <a:t>]. Unfortunately, all transmission facilities diminish different Fourier components by different amounts, thus introducing distortion.</a:t>
            </a:r>
          </a:p>
          <a:p>
            <a:pPr eaLnBrk="1" hangingPunct="1"/>
            <a:endParaRPr lang="en-US" altLang="zh-CN">
              <a:latin typeface="Arial" pitchFamily="34" charset="0"/>
            </a:endParaRPr>
          </a:p>
          <a:p>
            <a:pPr eaLnBrk="1" hangingPunct="1"/>
            <a:r>
              <a:rPr lang="en-US" altLang="zh-CN">
                <a:latin typeface="Arial" pitchFamily="34" charset="0"/>
              </a:rPr>
              <a:t>In practice, the cutoff is not really sharp, so often the quoted bandwidth is from 0 to the frequency at which the received power has fallen by half.</a:t>
            </a:r>
          </a:p>
          <a:p>
            <a:pPr eaLnBrk="1" hangingPunct="1"/>
            <a:endParaRPr lang="zh-CN" altLang="en-US">
              <a:latin typeface="Arial" pitchFamily="34" charset="0"/>
            </a:endParaRPr>
          </a:p>
        </p:txBody>
      </p:sp>
    </p:spTree>
    <p:extLst>
      <p:ext uri="{BB962C8B-B14F-4D97-AF65-F5344CB8AC3E}">
        <p14:creationId xmlns:p14="http://schemas.microsoft.com/office/powerpoint/2010/main" val="20631942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Slide Image Placeholder 1"/>
          <p:cNvSpPr>
            <a:spLocks noGrp="1" noRot="1" noChangeAspect="1" noTextEdit="1"/>
          </p:cNvSpPr>
          <p:nvPr>
            <p:ph type="sldImg"/>
          </p:nvPr>
        </p:nvSpPr>
        <p:spPr>
          <a:ln/>
        </p:spPr>
      </p:sp>
      <p:sp>
        <p:nvSpPr>
          <p:cNvPr id="12595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latin typeface="Arial" pitchFamily="34" charset="0"/>
              </a:rPr>
              <a:t>传输的时候是</a:t>
            </a:r>
            <a:r>
              <a:rPr lang="en-US" altLang="zh-CN">
                <a:latin typeface="Arial" pitchFamily="34" charset="0"/>
              </a:rPr>
              <a:t>8M</a:t>
            </a:r>
            <a:r>
              <a:rPr lang="zh-CN" altLang="en-US">
                <a:latin typeface="Arial" pitchFamily="34" charset="0"/>
              </a:rPr>
              <a:t>的带隙，解调之后是</a:t>
            </a:r>
            <a:r>
              <a:rPr lang="en-US" altLang="zh-CN">
                <a:latin typeface="Arial" pitchFamily="34" charset="0"/>
              </a:rPr>
              <a:t>6M</a:t>
            </a:r>
            <a:r>
              <a:rPr lang="zh-CN" altLang="en-US">
                <a:latin typeface="Arial" pitchFamily="34" charset="0"/>
              </a:rPr>
              <a:t>的视频信号</a:t>
            </a:r>
          </a:p>
          <a:p>
            <a:r>
              <a:rPr lang="en-US" altLang="zh-CN">
                <a:latin typeface="Arial" pitchFamily="34" charset="0"/>
              </a:rPr>
              <a:t>NTSC-M,</a:t>
            </a:r>
            <a:r>
              <a:rPr lang="zh-CN" altLang="en-US">
                <a:latin typeface="Arial" pitchFamily="34" charset="0"/>
              </a:rPr>
              <a:t>就是</a:t>
            </a:r>
            <a:r>
              <a:rPr lang="en-US" altLang="zh-CN">
                <a:latin typeface="Arial" pitchFamily="34" charset="0"/>
              </a:rPr>
              <a:t>4.2M</a:t>
            </a:r>
            <a:r>
              <a:rPr lang="zh-CN" altLang="en-US">
                <a:latin typeface="Arial" pitchFamily="34" charset="0"/>
              </a:rPr>
              <a:t>的视频带宽</a:t>
            </a:r>
            <a:r>
              <a:rPr lang="en-US" altLang="zh-CN">
                <a:latin typeface="Arial" pitchFamily="34" charset="0"/>
              </a:rPr>
              <a:t>,</a:t>
            </a:r>
            <a:r>
              <a:rPr lang="zh-CN" altLang="en-US">
                <a:latin typeface="Arial" pitchFamily="34" charset="0"/>
              </a:rPr>
              <a:t>音频载波在</a:t>
            </a:r>
            <a:r>
              <a:rPr lang="en-US" altLang="zh-CN">
                <a:latin typeface="Arial" pitchFamily="34" charset="0"/>
              </a:rPr>
              <a:t>4.5M,</a:t>
            </a:r>
            <a:r>
              <a:rPr lang="zh-CN" altLang="en-US">
                <a:latin typeface="Arial" pitchFamily="34" charset="0"/>
              </a:rPr>
              <a:t>整个带宽为</a:t>
            </a:r>
            <a:r>
              <a:rPr lang="en-US" altLang="zh-CN">
                <a:latin typeface="Arial" pitchFamily="34" charset="0"/>
              </a:rPr>
              <a:t>6M</a:t>
            </a:r>
          </a:p>
          <a:p>
            <a:r>
              <a:rPr lang="zh-CN" altLang="en-US">
                <a:latin typeface="Arial" pitchFamily="34" charset="0"/>
              </a:rPr>
              <a:t>中国电视是</a:t>
            </a:r>
            <a:r>
              <a:rPr lang="en-US" altLang="zh-CN" i="1">
                <a:latin typeface="Arial" pitchFamily="34" charset="0"/>
              </a:rPr>
              <a:t>PAL</a:t>
            </a:r>
            <a:r>
              <a:rPr lang="zh-CN" altLang="en-US">
                <a:latin typeface="Arial" pitchFamily="34" charset="0"/>
              </a:rPr>
              <a:t> </a:t>
            </a:r>
            <a:r>
              <a:rPr lang="en-US" altLang="zh-CN">
                <a:latin typeface="Arial" pitchFamily="34" charset="0"/>
              </a:rPr>
              <a:t>D/K</a:t>
            </a:r>
            <a:r>
              <a:rPr lang="zh-CN" altLang="en-US">
                <a:latin typeface="Arial" pitchFamily="34" charset="0"/>
              </a:rPr>
              <a:t>制式，伴音载频频率比图像载频频率高</a:t>
            </a:r>
            <a:r>
              <a:rPr lang="en-US" altLang="zh-CN">
                <a:latin typeface="Arial" pitchFamily="34" charset="0"/>
              </a:rPr>
              <a:t>6.5MHz</a:t>
            </a:r>
            <a:r>
              <a:rPr lang="zh-CN" altLang="en-US">
                <a:latin typeface="Arial" pitchFamily="34" charset="0"/>
              </a:rPr>
              <a:t>，每个</a:t>
            </a:r>
            <a:r>
              <a:rPr lang="zh-CN" altLang="en-US" i="1">
                <a:latin typeface="Arial" pitchFamily="34" charset="0"/>
              </a:rPr>
              <a:t>频道带宽</a:t>
            </a:r>
            <a:r>
              <a:rPr lang="zh-CN" altLang="en-US">
                <a:latin typeface="Arial" pitchFamily="34" charset="0"/>
              </a:rPr>
              <a:t>为</a:t>
            </a:r>
            <a:r>
              <a:rPr lang="en-US" altLang="zh-CN">
                <a:latin typeface="Arial" pitchFamily="34" charset="0"/>
              </a:rPr>
              <a:t>8MHz</a:t>
            </a:r>
          </a:p>
          <a:p>
            <a:endParaRPr lang="en-US" altLang="zh-CN">
              <a:latin typeface="Arial" pitchFamily="34" charset="0"/>
            </a:endParaRPr>
          </a:p>
          <a:p>
            <a:r>
              <a:rPr lang="zh-CN" altLang="en-US">
                <a:latin typeface="Arial" pitchFamily="34" charset="0"/>
              </a:rPr>
              <a:t>现在国内的数字电视用的同一个带宽，但是它是几个数字频道打成一个包，在</a:t>
            </a:r>
            <a:r>
              <a:rPr lang="en-US" altLang="zh-CN">
                <a:latin typeface="Arial" pitchFamily="34" charset="0"/>
              </a:rPr>
              <a:t>8M</a:t>
            </a:r>
            <a:r>
              <a:rPr lang="zh-CN" altLang="en-US">
                <a:latin typeface="Arial" pitchFamily="34" charset="0"/>
              </a:rPr>
              <a:t>的带宽内传输，频谱是平坦的，模拟信号是一个高高的视频和一个稍微低的音频。</a:t>
            </a:r>
            <a:endParaRPr lang="en-US" altLang="zh-CN">
              <a:latin typeface="Arial" pitchFamily="34" charset="0"/>
            </a:endParaRPr>
          </a:p>
          <a:p>
            <a:r>
              <a:rPr lang="en-US" altLang="zh-CN">
                <a:latin typeface="Arial" pitchFamily="34" charset="0"/>
              </a:rPr>
              <a:t>This filtering lets more signals share a given region of spectrum, which improves the overall efficiency of the system </a:t>
            </a:r>
          </a:p>
          <a:p>
            <a:endParaRPr lang="en-US" altLang="zh-CN">
              <a:latin typeface="Arial" pitchFamily="34" charset="0"/>
            </a:endParaRPr>
          </a:p>
          <a:p>
            <a:r>
              <a:rPr lang="en-US" altLang="zh-CN">
                <a:latin typeface="Arial" pitchFamily="34" charset="0"/>
              </a:rPr>
              <a:t>This bandwidth is adequate for intelligible speech and improves system-wide efficiency by limiting resource usage by customers.</a:t>
            </a:r>
          </a:p>
        </p:txBody>
      </p:sp>
      <p:sp>
        <p:nvSpPr>
          <p:cNvPr id="123908"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6859D53-12CE-46ED-95EB-F6E80D189F0F}" type="slidenum">
              <a:rPr lang="zh-CN" altLang="en-US" smtClean="0"/>
              <a:pPr eaLnBrk="1" hangingPunct="1">
                <a:defRPr/>
              </a:pPr>
              <a:t>15</a:t>
            </a:fld>
            <a:endParaRPr lang="en-US" altLang="zh-CN"/>
          </a:p>
        </p:txBody>
      </p:sp>
    </p:spTree>
    <p:extLst>
      <p:ext uri="{BB962C8B-B14F-4D97-AF65-F5344CB8AC3E}">
        <p14:creationId xmlns:p14="http://schemas.microsoft.com/office/powerpoint/2010/main" val="3580311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latin typeface="Arial" pitchFamily="34" charset="0"/>
              </a:rPr>
              <a:t>It means that freq range for some signals will not start at zero, but this doesnot matter. The bandwidth is still the width of the band of frq that are passed, and the information that can be carried depends only on this width and not on the starting and ending freq.</a:t>
            </a:r>
          </a:p>
          <a:p>
            <a:endParaRPr lang="en-US" altLang="zh-CN">
              <a:latin typeface="Arial" pitchFamily="34" charset="0"/>
            </a:endParaRPr>
          </a:p>
          <a:p>
            <a:r>
              <a:rPr lang="en-US" altLang="zh-CN">
                <a:latin typeface="Arial" pitchFamily="34" charset="0"/>
              </a:rPr>
              <a:t>For example, a telephone wire may have a bandwidth of 1 MHz for short distances, but telephone companies add a filter restricting each customer to about 3100 Hz. </a:t>
            </a:r>
          </a:p>
          <a:p>
            <a:endParaRPr lang="en-US">
              <a:latin typeface="Arial" pitchFamily="34" charset="0"/>
            </a:endParaRPr>
          </a:p>
        </p:txBody>
      </p:sp>
      <p:sp>
        <p:nvSpPr>
          <p:cNvPr id="124932"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4A8AF63-C14C-47AC-82E8-203A924916C9}" type="slidenum">
              <a:rPr lang="zh-CN" altLang="en-US" smtClean="0"/>
              <a:pPr eaLnBrk="1" hangingPunct="1">
                <a:defRPr/>
              </a:pPr>
              <a:t>16</a:t>
            </a:fld>
            <a:endParaRPr lang="en-US" altLang="zh-CN"/>
          </a:p>
        </p:txBody>
      </p:sp>
    </p:spTree>
    <p:extLst>
      <p:ext uri="{BB962C8B-B14F-4D97-AF65-F5344CB8AC3E}">
        <p14:creationId xmlns:p14="http://schemas.microsoft.com/office/powerpoint/2010/main" val="7922638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latin typeface="Arial" pitchFamily="34" charset="0"/>
              </a:rPr>
              <a:t>Voice-grade Line - is an ordinary telephone line.  Its cutoff frequency is near 3,000 Hz.</a:t>
            </a:r>
          </a:p>
          <a:p>
            <a:endParaRPr lang="en-US">
              <a:latin typeface="Arial" pitchFamily="34" charset="0"/>
            </a:endParaRPr>
          </a:p>
        </p:txBody>
      </p:sp>
      <p:sp>
        <p:nvSpPr>
          <p:cNvPr id="125956"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9726986-7642-4EBA-B06B-F167EFFB8DE7}" type="slidenum">
              <a:rPr lang="zh-CN" altLang="en-US" smtClean="0"/>
              <a:pPr eaLnBrk="1" hangingPunct="1">
                <a:defRPr/>
              </a:pPr>
              <a:t>17</a:t>
            </a:fld>
            <a:endParaRPr lang="en-US" altLang="zh-CN"/>
          </a:p>
        </p:txBody>
      </p:sp>
    </p:spTree>
    <p:extLst>
      <p:ext uri="{BB962C8B-B14F-4D97-AF65-F5344CB8AC3E}">
        <p14:creationId xmlns:p14="http://schemas.microsoft.com/office/powerpoint/2010/main" val="26182656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1855081-641F-45EF-93AB-A33647E80527}" type="slidenum">
              <a:rPr lang="zh-CN" altLang="en-US" smtClean="0"/>
              <a:pPr eaLnBrk="1" hangingPunct="1">
                <a:defRPr/>
              </a:pPr>
              <a:t>18</a:t>
            </a:fld>
            <a:endParaRPr lang="en-US" altLang="zh-CN"/>
          </a:p>
        </p:txBody>
      </p:sp>
      <p:sp>
        <p:nvSpPr>
          <p:cNvPr id="129027" name="Rectangle 2"/>
          <p:cNvSpPr>
            <a:spLocks noGrp="1" noRot="1" noChangeAspect="1" noChangeArrowheads="1" noTextEdit="1"/>
          </p:cNvSpPr>
          <p:nvPr>
            <p:ph type="sldImg"/>
          </p:nvPr>
        </p:nvSpPr>
        <p:spPr>
          <a:ln/>
        </p:spPr>
      </p:sp>
      <p:sp>
        <p:nvSpPr>
          <p:cNvPr id="1290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itchFamily="34" charset="0"/>
              </a:rPr>
              <a:t>Given a bit rate of b bits/sec, the time required to send 8 bits (for example) 1 bit at a time is 8/b sec, so the frequency of the first harmonic is b/8 Hz. An ordinary telephone line, often called a voice-grade line, has an artificially-introduced cutoff frequency just above 3000 Hz. This restriction means that the number of the highest harmonic passed through is roughly 3000/(b/8) or 24,000/b, (the cutoff is not sharp).</a:t>
            </a:r>
          </a:p>
          <a:p>
            <a:pPr eaLnBrk="1" hangingPunct="1"/>
            <a:endParaRPr lang="en-US" altLang="zh-CN" dirty="0">
              <a:latin typeface="Arial" pitchFamily="34" charset="0"/>
            </a:endParaRPr>
          </a:p>
          <a:p>
            <a:pPr eaLnBrk="1" hangingPunct="1"/>
            <a:r>
              <a:rPr lang="en-US" altLang="zh-CN" dirty="0">
                <a:latin typeface="Arial" pitchFamily="34" charset="0"/>
              </a:rPr>
              <a:t>In other words, limiting the bandwidth limits the data rate, even for perfect channels.</a:t>
            </a:r>
          </a:p>
          <a:p>
            <a:pPr eaLnBrk="1" hangingPunct="1"/>
            <a:r>
              <a:rPr lang="en-US" altLang="zh-CN" dirty="0">
                <a:latin typeface="Arial" pitchFamily="34" charset="0"/>
              </a:rPr>
              <a:t>However, coding schemes that make use of several voltage levels do exist and can achieve higher data rates.</a:t>
            </a:r>
          </a:p>
          <a:p>
            <a:pPr eaLnBrk="1" hangingPunct="1"/>
            <a:endParaRPr lang="en-US" altLang="zh-CN" dirty="0">
              <a:latin typeface="Arial" pitchFamily="34" charset="0"/>
            </a:endParaRPr>
          </a:p>
          <a:p>
            <a:pPr eaLnBrk="1" hangingPunct="1"/>
            <a:endParaRPr lang="en-US" altLang="zh-CN" dirty="0">
              <a:latin typeface="Arial" pitchFamily="34" charset="0"/>
            </a:endParaRPr>
          </a:p>
          <a:p>
            <a:pPr eaLnBrk="1" hangingPunct="1"/>
            <a:r>
              <a:rPr lang="en-US" altLang="zh-CN" dirty="0">
                <a:latin typeface="Arial" pitchFamily="34" charset="0"/>
              </a:rPr>
              <a:t>For some data rates, the numbers work out as shown in </a:t>
            </a:r>
            <a:r>
              <a:rPr lang="en-US" altLang="zh-CN" dirty="0">
                <a:latin typeface="Arial" pitchFamily="34" charset="0"/>
                <a:hlinkClick r:id="" action="ppaction://hlinkfile"/>
              </a:rPr>
              <a:t>Fig. 2-2</a:t>
            </a:r>
            <a:r>
              <a:rPr lang="en-US" altLang="zh-CN" dirty="0">
                <a:latin typeface="Arial" pitchFamily="34" charset="0"/>
              </a:rPr>
              <a:t>. From these numbers, it is clear that trying to send at 9600 bps over a voice-grade telephone line will transform </a:t>
            </a:r>
            <a:r>
              <a:rPr lang="en-US" altLang="zh-CN" dirty="0">
                <a:latin typeface="Arial" pitchFamily="34" charset="0"/>
                <a:hlinkClick r:id="" action="ppaction://hlinkfile"/>
              </a:rPr>
              <a:t>Fig. 2-1(a)</a:t>
            </a:r>
            <a:r>
              <a:rPr lang="en-US" altLang="zh-CN" dirty="0">
                <a:latin typeface="Arial" pitchFamily="34" charset="0"/>
              </a:rPr>
              <a:t> into something looking like </a:t>
            </a:r>
            <a:r>
              <a:rPr lang="en-US" altLang="zh-CN" dirty="0">
                <a:latin typeface="Arial" pitchFamily="34" charset="0"/>
                <a:hlinkClick r:id="" action="ppaction://hlinkfile"/>
              </a:rPr>
              <a:t>Fig. 2-1(c)</a:t>
            </a:r>
            <a:r>
              <a:rPr lang="en-US" altLang="zh-CN" dirty="0">
                <a:latin typeface="Arial" pitchFamily="34" charset="0"/>
              </a:rPr>
              <a:t>, making accurate reception of the original binary bit stream tricky. It should be obvious that at data rates much higher than 38.4 kbps, there is no hope at all for binary signals, even if the transmission facility is completely noiseless. In other words, limiting the bandwidth limits the data rate, even for perfect channels. However, sophisticated coding schemes that make use of several voltage levels do exist and can achieve higher data rates. We will discuss these later in this chapter.</a:t>
            </a:r>
            <a:endParaRPr lang="zh-CN" altLang="en-US" dirty="0">
              <a:latin typeface="Arial" pitchFamily="34" charset="0"/>
            </a:endParaRPr>
          </a:p>
        </p:txBody>
      </p:sp>
    </p:spTree>
    <p:extLst>
      <p:ext uri="{BB962C8B-B14F-4D97-AF65-F5344CB8AC3E}">
        <p14:creationId xmlns:p14="http://schemas.microsoft.com/office/powerpoint/2010/main" val="3750522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4B38783-5149-4F04-BC5B-1ADFDACC681F}" type="slidenum">
              <a:rPr lang="zh-CN" altLang="en-US" smtClean="0"/>
              <a:pPr eaLnBrk="1" hangingPunct="1">
                <a:defRPr/>
              </a:pPr>
              <a:t>20</a:t>
            </a:fld>
            <a:endParaRPr lang="en-US" altLang="zh-CN"/>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dirty="0">
                <a:latin typeface="Arial" pitchFamily="34" charset="0"/>
              </a:rPr>
              <a:t>Q: A noiseless 4-kHz channel is sampled every 1 msec. What is the maximum data rate?</a:t>
            </a:r>
          </a:p>
          <a:p>
            <a:pPr eaLnBrk="1" hangingPunct="1"/>
            <a:endParaRPr lang="en-US" altLang="zh-CN" dirty="0">
              <a:latin typeface="Arial" pitchFamily="34" charset="0"/>
            </a:endParaRPr>
          </a:p>
          <a:p>
            <a:r>
              <a:rPr lang="en-US" dirty="0">
                <a:latin typeface="Arial" pitchFamily="34" charset="0"/>
              </a:rPr>
              <a:t>A: A noiseless channel can carry an arbitrarily large amount of information, no</a:t>
            </a:r>
          </a:p>
          <a:p>
            <a:r>
              <a:rPr lang="en-US" dirty="0">
                <a:latin typeface="Arial" pitchFamily="34" charset="0"/>
              </a:rPr>
              <a:t>matter how often it is sampled. Just send a lot of data per sample. For the 4</a:t>
            </a:r>
          </a:p>
          <a:p>
            <a:r>
              <a:rPr lang="en-US" dirty="0">
                <a:latin typeface="Arial" pitchFamily="34" charset="0"/>
              </a:rPr>
              <a:t>kHz channel, make 8000 samples/sec. If each sample is 16 bits, the channel</a:t>
            </a:r>
          </a:p>
          <a:p>
            <a:r>
              <a:rPr lang="en-US" dirty="0">
                <a:latin typeface="Arial" pitchFamily="34" charset="0"/>
              </a:rPr>
              <a:t>can send 128 kbps. If each sample is 1024 bits, the channel can send 8.2</a:t>
            </a:r>
          </a:p>
          <a:p>
            <a:r>
              <a:rPr lang="en-US" dirty="0">
                <a:latin typeface="Arial" pitchFamily="34" charset="0"/>
              </a:rPr>
              <a:t>Mbps. The key word here is ‘‘noiseless.’’ With a normal 4 kHz channel, the</a:t>
            </a:r>
          </a:p>
          <a:p>
            <a:r>
              <a:rPr lang="en-US" dirty="0">
                <a:latin typeface="Arial" pitchFamily="34" charset="0"/>
              </a:rPr>
              <a:t>Shannon limit would not allow this.</a:t>
            </a:r>
          </a:p>
          <a:p>
            <a:endParaRPr lang="en-US" dirty="0">
              <a:latin typeface="Arial" pitchFamily="34" charset="0"/>
            </a:endParaRPr>
          </a:p>
          <a:p>
            <a:r>
              <a:rPr lang="en-US" altLang="zh-CN" dirty="0">
                <a:latin typeface="Arial" pitchFamily="34" charset="0"/>
              </a:rPr>
              <a:t>As early as 1924, an AT&amp;T engineer, Henry </a:t>
            </a:r>
            <a:r>
              <a:rPr lang="en-US" altLang="zh-CN" dirty="0" err="1">
                <a:latin typeface="Arial" pitchFamily="34" charset="0"/>
              </a:rPr>
              <a:t>Nyquist</a:t>
            </a:r>
            <a:r>
              <a:rPr lang="en-US" altLang="zh-CN" dirty="0">
                <a:latin typeface="Arial" pitchFamily="34" charset="0"/>
              </a:rPr>
              <a:t>, realized that even a perfect channel has a finite transmission capacity. He derived an equation expressing the maximum data rate for a finite bandwidth noiseless channel. In 1948, Claude Shannon carried </a:t>
            </a:r>
            <a:r>
              <a:rPr lang="en-US" altLang="zh-CN" dirty="0" err="1">
                <a:latin typeface="Arial" pitchFamily="34" charset="0"/>
              </a:rPr>
              <a:t>Nyquist's</a:t>
            </a:r>
            <a:r>
              <a:rPr lang="en-US" altLang="zh-CN" dirty="0">
                <a:latin typeface="Arial" pitchFamily="34" charset="0"/>
              </a:rPr>
              <a:t> work further and extended it to the case of a channel subject to random (that is, thermodynamic) noise (Shannon, 1948). We will just briefly summarize their now classical results here.</a:t>
            </a:r>
          </a:p>
          <a:p>
            <a:r>
              <a:rPr lang="en-US" altLang="zh-CN" dirty="0" err="1">
                <a:latin typeface="Arial" pitchFamily="34" charset="0"/>
              </a:rPr>
              <a:t>Nyquist</a:t>
            </a:r>
            <a:r>
              <a:rPr lang="en-US" altLang="zh-CN" dirty="0">
                <a:latin typeface="Arial" pitchFamily="34" charset="0"/>
              </a:rPr>
              <a:t> proved that if an arbitrary signal has been run through a low-pass filter of bandwidth H, the filtered signal can be completely reconstructed by making only 2H (exact) samples per second. Sampling the line faster than 2H times per second is pointless because the higher frequency components that such sampling could recover have already been filtered out. If the signal consists of V discrete levels, </a:t>
            </a:r>
            <a:r>
              <a:rPr lang="en-US" altLang="zh-CN" dirty="0" err="1">
                <a:latin typeface="Arial" pitchFamily="34" charset="0"/>
              </a:rPr>
              <a:t>Nyquist's</a:t>
            </a:r>
            <a:r>
              <a:rPr lang="en-US" altLang="zh-CN">
                <a:latin typeface="Arial" pitchFamily="34" charset="0"/>
              </a:rPr>
              <a:t> theorem states:</a:t>
            </a:r>
          </a:p>
          <a:p>
            <a:endParaRPr lang="en-US" dirty="0">
              <a:latin typeface="Arial" pitchFamily="34" charset="0"/>
            </a:endParaRPr>
          </a:p>
          <a:p>
            <a:endParaRPr lang="en-US" altLang="zh-CN" dirty="0">
              <a:latin typeface="Arial" pitchFamily="34" charset="0"/>
            </a:endParaRPr>
          </a:p>
          <a:p>
            <a:pPr eaLnBrk="1" hangingPunct="1"/>
            <a:endParaRPr lang="en-US" altLang="zh-CN" dirty="0">
              <a:latin typeface="Arial" pitchFamily="34" charset="0"/>
            </a:endParaRPr>
          </a:p>
          <a:p>
            <a:pPr eaLnBrk="1" hangingPunct="1"/>
            <a:endParaRPr lang="en-US" altLang="zh-CN" dirty="0">
              <a:latin typeface="Arial" pitchFamily="34" charset="0"/>
            </a:endParaRPr>
          </a:p>
          <a:p>
            <a:pPr eaLnBrk="1" hangingPunct="1"/>
            <a:r>
              <a:rPr lang="en-US" altLang="zh-CN" dirty="0" err="1">
                <a:latin typeface="Arial" pitchFamily="34" charset="0"/>
              </a:rPr>
              <a:t>Shanno’s</a:t>
            </a:r>
            <a:r>
              <a:rPr lang="en-US" altLang="zh-CN" dirty="0">
                <a:latin typeface="Arial" pitchFamily="34" charset="0"/>
              </a:rPr>
              <a:t> Equation</a:t>
            </a:r>
          </a:p>
          <a:p>
            <a:pPr eaLnBrk="1" hangingPunct="1"/>
            <a:r>
              <a:rPr lang="zh-CN" altLang="en-US" dirty="0">
                <a:latin typeface="Arial" pitchFamily="34" charset="0"/>
              </a:rPr>
              <a:t>香农信道容量公式，有扰连续信道的信道容量公式</a:t>
            </a:r>
            <a:r>
              <a:rPr lang="en-US" altLang="zh-CN" dirty="0">
                <a:latin typeface="Arial" pitchFamily="34" charset="0"/>
              </a:rPr>
              <a:t>C=</a:t>
            </a:r>
            <a:r>
              <a:rPr lang="en-US" altLang="zh-CN" dirty="0" err="1">
                <a:latin typeface="Arial" pitchFamily="34" charset="0"/>
              </a:rPr>
              <a:t>WLg</a:t>
            </a:r>
            <a:r>
              <a:rPr lang="zh-CN" altLang="en-US" dirty="0">
                <a:latin typeface="Arial" pitchFamily="34" charset="0"/>
              </a:rPr>
              <a:t>（</a:t>
            </a:r>
            <a:r>
              <a:rPr lang="en-US" altLang="zh-CN" dirty="0">
                <a:latin typeface="Arial" pitchFamily="34" charset="0"/>
              </a:rPr>
              <a:t>1+S/N</a:t>
            </a:r>
            <a:r>
              <a:rPr lang="zh-CN" altLang="en-US" dirty="0">
                <a:latin typeface="Arial" pitchFamily="34" charset="0"/>
              </a:rPr>
              <a:t>）</a:t>
            </a:r>
            <a:r>
              <a:rPr lang="en-US" altLang="zh-CN" dirty="0">
                <a:latin typeface="Arial" pitchFamily="34" charset="0"/>
              </a:rPr>
              <a:t>bps</a:t>
            </a:r>
          </a:p>
          <a:p>
            <a:pPr eaLnBrk="1" hangingPunct="1"/>
            <a:r>
              <a:rPr lang="en-US" altLang="zh-CN" dirty="0">
                <a:latin typeface="Arial" pitchFamily="34" charset="0"/>
              </a:rPr>
              <a:t>1.</a:t>
            </a:r>
            <a:r>
              <a:rPr lang="zh-CN" altLang="en-US" dirty="0">
                <a:latin typeface="Arial" pitchFamily="34" charset="0"/>
              </a:rPr>
              <a:t>提高信号与噪声功率之比能增加信道容量</a:t>
            </a:r>
          </a:p>
          <a:p>
            <a:pPr eaLnBrk="1" hangingPunct="1"/>
            <a:r>
              <a:rPr lang="en-US" altLang="zh-CN" dirty="0">
                <a:latin typeface="Arial" pitchFamily="34" charset="0"/>
              </a:rPr>
              <a:t>2.</a:t>
            </a:r>
            <a:r>
              <a:rPr lang="zh-CN" altLang="en-US" dirty="0">
                <a:latin typeface="Arial" pitchFamily="34" charset="0"/>
              </a:rPr>
              <a:t>当噪声功率</a:t>
            </a:r>
            <a:r>
              <a:rPr lang="en-US" altLang="zh-CN" dirty="0">
                <a:latin typeface="Arial" pitchFamily="34" charset="0"/>
              </a:rPr>
              <a:t>N-&gt;0</a:t>
            </a:r>
            <a:r>
              <a:rPr lang="zh-CN" altLang="en-US" dirty="0">
                <a:latin typeface="Arial" pitchFamily="34" charset="0"/>
              </a:rPr>
              <a:t>时，信道容量</a:t>
            </a:r>
            <a:r>
              <a:rPr lang="en-US" altLang="zh-CN" dirty="0">
                <a:latin typeface="Arial" pitchFamily="34" charset="0"/>
              </a:rPr>
              <a:t>C</a:t>
            </a:r>
            <a:r>
              <a:rPr lang="zh-CN" altLang="en-US" dirty="0">
                <a:latin typeface="Arial" pitchFamily="34" charset="0"/>
              </a:rPr>
              <a:t>趋于无穷，即无干扰信道容量为无穷大。</a:t>
            </a:r>
          </a:p>
          <a:p>
            <a:pPr eaLnBrk="1" hangingPunct="1"/>
            <a:r>
              <a:rPr lang="en-US" altLang="zh-CN" dirty="0">
                <a:latin typeface="Arial" pitchFamily="34" charset="0"/>
              </a:rPr>
              <a:t>3.</a:t>
            </a:r>
            <a:r>
              <a:rPr lang="zh-CN" altLang="en-US" dirty="0">
                <a:latin typeface="Arial" pitchFamily="34" charset="0"/>
              </a:rPr>
              <a:t>增加信道频带</a:t>
            </a:r>
            <a:r>
              <a:rPr lang="en-US" altLang="zh-CN" dirty="0">
                <a:latin typeface="Arial" pitchFamily="34" charset="0"/>
              </a:rPr>
              <a:t>W</a:t>
            </a:r>
            <a:r>
              <a:rPr lang="zh-CN" altLang="en-US" dirty="0">
                <a:latin typeface="Arial" pitchFamily="34" charset="0"/>
              </a:rPr>
              <a:t>并不能无限制的是信道容量增大。当噪声为白噪声时，随着</a:t>
            </a:r>
            <a:r>
              <a:rPr lang="en-US" altLang="zh-CN" dirty="0">
                <a:latin typeface="Arial" pitchFamily="34" charset="0"/>
              </a:rPr>
              <a:t>W</a:t>
            </a:r>
            <a:r>
              <a:rPr lang="zh-CN" altLang="en-US" dirty="0">
                <a:latin typeface="Arial" pitchFamily="34" charset="0"/>
              </a:rPr>
              <a:t>增大，噪声功率</a:t>
            </a:r>
            <a:r>
              <a:rPr lang="en-US" altLang="zh-CN" dirty="0">
                <a:latin typeface="Arial" pitchFamily="34" charset="0"/>
              </a:rPr>
              <a:t>N=Wn0</a:t>
            </a:r>
            <a:r>
              <a:rPr lang="zh-CN" altLang="en-US" dirty="0">
                <a:latin typeface="Arial" pitchFamily="34" charset="0"/>
              </a:rPr>
              <a:t>（</a:t>
            </a:r>
            <a:r>
              <a:rPr lang="en-US" altLang="zh-CN" dirty="0">
                <a:latin typeface="Arial" pitchFamily="34" charset="0"/>
              </a:rPr>
              <a:t>n0</a:t>
            </a:r>
            <a:r>
              <a:rPr lang="zh-CN" altLang="en-US" dirty="0">
                <a:latin typeface="Arial" pitchFamily="34" charset="0"/>
              </a:rPr>
              <a:t>为噪声的单边功率谱密度）也增大。</a:t>
            </a:r>
          </a:p>
          <a:p>
            <a:pPr eaLnBrk="1" hangingPunct="1"/>
            <a:r>
              <a:rPr lang="zh-CN" altLang="en-US" dirty="0">
                <a:latin typeface="Arial" pitchFamily="34" charset="0"/>
              </a:rPr>
              <a:t>  极限情况下</a:t>
            </a:r>
            <a:r>
              <a:rPr lang="en-US" altLang="zh-CN" dirty="0" err="1">
                <a:latin typeface="Arial" pitchFamily="34" charset="0"/>
              </a:rPr>
              <a:t>limC</a:t>
            </a:r>
            <a:r>
              <a:rPr lang="en-US" altLang="zh-CN" dirty="0">
                <a:latin typeface="Arial" pitchFamily="34" charset="0"/>
              </a:rPr>
              <a:t>=1.44S/n0</a:t>
            </a:r>
          </a:p>
          <a:p>
            <a:pPr eaLnBrk="1" hangingPunct="1"/>
            <a:r>
              <a:rPr lang="en-US" altLang="zh-CN" dirty="0">
                <a:latin typeface="Arial" pitchFamily="34" charset="0"/>
              </a:rPr>
              <a:t>4.</a:t>
            </a:r>
            <a:r>
              <a:rPr lang="zh-CN" altLang="en-US" dirty="0">
                <a:latin typeface="Arial" pitchFamily="34" charset="0"/>
              </a:rPr>
              <a:t>信道容量一定时，带宽和信噪比之间可以彼此互换</a:t>
            </a:r>
            <a:endParaRPr lang="en-US" altLang="zh-CN" dirty="0">
              <a:latin typeface="Arial" pitchFamily="34" charset="0"/>
            </a:endParaRPr>
          </a:p>
          <a:p>
            <a:pPr eaLnBrk="1" hangingPunct="1"/>
            <a:endParaRPr lang="en-US" altLang="zh-CN" dirty="0">
              <a:latin typeface="Arial" pitchFamily="34" charset="0"/>
            </a:endParaRPr>
          </a:p>
        </p:txBody>
      </p:sp>
    </p:spTree>
    <p:extLst>
      <p:ext uri="{BB962C8B-B14F-4D97-AF65-F5344CB8AC3E}">
        <p14:creationId xmlns:p14="http://schemas.microsoft.com/office/powerpoint/2010/main" val="701912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rPr>
              <a:t>S over N</a:t>
            </a:r>
            <a:r>
              <a:rPr lang="en-US" altLang="zh-CN" dirty="0">
                <a:latin typeface="Arial" pitchFamily="34" charset="0"/>
              </a:rPr>
              <a:t>,</a:t>
            </a:r>
            <a:r>
              <a:rPr lang="zh-CN" altLang="en-US" dirty="0">
                <a:latin typeface="Arial" pitchFamily="34" charset="0"/>
              </a:rPr>
              <a:t> </a:t>
            </a:r>
            <a:r>
              <a:rPr lang="en-US" altLang="zh-CN" dirty="0">
                <a:latin typeface="Arial" pitchFamily="34" charset="0"/>
              </a:rPr>
              <a:t>ratio</a:t>
            </a:r>
            <a:r>
              <a:rPr lang="zh-CN" altLang="en-US" dirty="0">
                <a:latin typeface="Arial" pitchFamily="34" charset="0"/>
              </a:rPr>
              <a:t> </a:t>
            </a:r>
            <a:r>
              <a:rPr lang="en-US" altLang="zh-CN" dirty="0">
                <a:latin typeface="Arial" pitchFamily="34" charset="0"/>
              </a:rPr>
              <a:t>of</a:t>
            </a:r>
            <a:r>
              <a:rPr lang="zh-CN" altLang="en-US" dirty="0">
                <a:latin typeface="Arial" pitchFamily="34" charset="0"/>
              </a:rPr>
              <a:t> </a:t>
            </a:r>
            <a:r>
              <a:rPr lang="en-US" altLang="zh-CN" dirty="0">
                <a:latin typeface="Arial" pitchFamily="34" charset="0"/>
              </a:rPr>
              <a:t>S</a:t>
            </a:r>
            <a:r>
              <a:rPr lang="zh-CN" altLang="en-US" dirty="0">
                <a:latin typeface="Arial" pitchFamily="34" charset="0"/>
              </a:rPr>
              <a:t> </a:t>
            </a:r>
            <a:r>
              <a:rPr lang="en-US" altLang="zh-CN" dirty="0">
                <a:latin typeface="Arial" pitchFamily="34" charset="0"/>
              </a:rPr>
              <a:t>to</a:t>
            </a:r>
            <a:r>
              <a:rPr lang="zh-CN" altLang="en-US" dirty="0">
                <a:latin typeface="Arial" pitchFamily="34" charset="0"/>
              </a:rPr>
              <a:t> </a:t>
            </a:r>
            <a:r>
              <a:rPr lang="en-US" altLang="zh-CN" dirty="0">
                <a:latin typeface="Arial" pitchFamily="34" charset="0"/>
              </a:rPr>
              <a:t>N</a:t>
            </a:r>
          </a:p>
          <a:p>
            <a:endParaRPr lang="en-US" dirty="0">
              <a:latin typeface="Arial" pitchFamily="34" charset="0"/>
            </a:endParaRPr>
          </a:p>
          <a:p>
            <a:r>
              <a:rPr lang="zh-CN" altLang="en-US" sz="1200" kern="1200" dirty="0">
                <a:solidFill>
                  <a:schemeClr val="tx1"/>
                </a:solidFill>
                <a:latin typeface="Arial" charset="0"/>
                <a:ea typeface="宋体" pitchFamily="2" charset="-122"/>
                <a:cs typeface="+mn-cs"/>
              </a:rPr>
              <a:t>理解香农公式须注意以下几点：</a:t>
            </a:r>
          </a:p>
          <a:p>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1</a:t>
            </a:r>
            <a:r>
              <a:rPr lang="zh-CN" altLang="en-US" sz="1200" kern="1200" dirty="0">
                <a:solidFill>
                  <a:schemeClr val="tx1"/>
                </a:solidFill>
                <a:latin typeface="Arial" charset="0"/>
                <a:ea typeface="宋体" pitchFamily="2" charset="-122"/>
                <a:cs typeface="+mn-cs"/>
              </a:rPr>
              <a:t>）信道容量由带宽及信噪比决定，增大带宽、提高信噪比可以增大信道容量；</a:t>
            </a:r>
          </a:p>
          <a:p>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2</a:t>
            </a:r>
            <a:r>
              <a:rPr lang="zh-CN" altLang="en-US" sz="1200" kern="1200" dirty="0">
                <a:solidFill>
                  <a:schemeClr val="tx1"/>
                </a:solidFill>
                <a:latin typeface="Arial" charset="0"/>
                <a:ea typeface="宋体" pitchFamily="2" charset="-122"/>
                <a:cs typeface="+mn-cs"/>
              </a:rPr>
              <a:t>）在要求的信道容量一定的情况下，提高信噪比可以降低带宽的需求，增加带宽可以降低信噪比的需求；</a:t>
            </a:r>
          </a:p>
          <a:p>
            <a:r>
              <a:rPr lang="zh-CN" altLang="en-US" sz="1200" kern="1200" dirty="0">
                <a:solidFill>
                  <a:schemeClr val="tx1"/>
                </a:solidFill>
                <a:latin typeface="Arial" charset="0"/>
                <a:ea typeface="宋体" pitchFamily="2" charset="-122"/>
                <a:cs typeface="+mn-cs"/>
              </a:rPr>
              <a:t>（</a:t>
            </a:r>
            <a:r>
              <a:rPr lang="en-US" altLang="zh-CN" sz="1200" kern="1200" dirty="0">
                <a:solidFill>
                  <a:schemeClr val="tx1"/>
                </a:solidFill>
                <a:latin typeface="Arial" charset="0"/>
                <a:ea typeface="宋体" pitchFamily="2" charset="-122"/>
                <a:cs typeface="+mn-cs"/>
              </a:rPr>
              <a:t>3</a:t>
            </a:r>
            <a:r>
              <a:rPr lang="zh-CN" altLang="en-US" sz="1200" kern="1200" dirty="0">
                <a:solidFill>
                  <a:schemeClr val="tx1"/>
                </a:solidFill>
                <a:latin typeface="Arial" charset="0"/>
                <a:ea typeface="宋体" pitchFamily="2" charset="-122"/>
                <a:cs typeface="+mn-cs"/>
              </a:rPr>
              <a:t>）香农公式给出了信道容量的极限，也就是说，实际无线制式中单信道容量不可能超过该极限，只能尽量接近该极限</a:t>
            </a:r>
            <a:endParaRPr lang="en-US" altLang="zh-CN" sz="1200" kern="1200" dirty="0">
              <a:solidFill>
                <a:schemeClr val="tx1"/>
              </a:solidFill>
              <a:latin typeface="Arial" charset="0"/>
              <a:ea typeface="宋体" pitchFamily="2" charset="-122"/>
              <a:cs typeface="+mn-cs"/>
            </a:endParaRPr>
          </a:p>
          <a:p>
            <a:endParaRPr lang="en-US" sz="1200" kern="1200" dirty="0">
              <a:solidFill>
                <a:schemeClr val="tx1"/>
              </a:solidFill>
              <a:latin typeface="Arial" charset="0"/>
              <a:ea typeface="宋体" pitchFamily="2" charset="-122"/>
              <a:cs typeface="+mn-cs"/>
            </a:endParaRPr>
          </a:p>
          <a:p>
            <a:r>
              <a:rPr lang="zh-Hans" altLang="en-US" sz="1200" kern="1200" dirty="0">
                <a:solidFill>
                  <a:schemeClr val="tx1"/>
                </a:solidFill>
                <a:latin typeface="Arial" charset="0"/>
                <a:ea typeface="宋体" pitchFamily="2" charset="-122"/>
                <a:cs typeface="+mn-cs"/>
              </a:rPr>
              <a:t>扩频通信</a:t>
            </a:r>
            <a:endParaRPr lang="en-US" sz="1200" kern="1200" dirty="0">
              <a:solidFill>
                <a:schemeClr val="tx1"/>
              </a:solidFill>
              <a:latin typeface="Arial" charset="0"/>
              <a:ea typeface="宋体" pitchFamily="2" charset="-122"/>
              <a:cs typeface="+mn-cs"/>
            </a:endParaRPr>
          </a:p>
          <a:p>
            <a:r>
              <a:rPr lang="zh-CN" altLang="en-US" sz="1200" kern="1200" dirty="0">
                <a:solidFill>
                  <a:schemeClr val="tx1"/>
                </a:solidFill>
                <a:latin typeface="Arial" charset="0"/>
                <a:ea typeface="宋体" pitchFamily="2" charset="-122"/>
                <a:cs typeface="+mn-cs"/>
              </a:rPr>
              <a:t>从香农公式中还可以推论出：在信道带宽</a:t>
            </a:r>
            <a:r>
              <a:rPr lang="en-US" altLang="zh-CN" sz="1200" kern="1200" dirty="0">
                <a:solidFill>
                  <a:schemeClr val="tx1"/>
                </a:solidFill>
                <a:latin typeface="Arial" charset="0"/>
                <a:ea typeface="宋体" pitchFamily="2" charset="-122"/>
                <a:cs typeface="+mn-cs"/>
              </a:rPr>
              <a:t>C</a:t>
            </a:r>
            <a:r>
              <a:rPr lang="zh-CN" altLang="en-US" sz="1200" kern="1200" dirty="0">
                <a:solidFill>
                  <a:schemeClr val="tx1"/>
                </a:solidFill>
                <a:latin typeface="Arial" charset="0"/>
                <a:ea typeface="宋体" pitchFamily="2" charset="-122"/>
                <a:cs typeface="+mn-cs"/>
              </a:rPr>
              <a:t>不变的情况下，带宽</a:t>
            </a:r>
            <a:r>
              <a:rPr lang="en-US" altLang="zh-CN" sz="1200" kern="1200" dirty="0">
                <a:solidFill>
                  <a:schemeClr val="tx1"/>
                </a:solidFill>
                <a:latin typeface="Arial" charset="0"/>
                <a:ea typeface="宋体" pitchFamily="2" charset="-122"/>
                <a:cs typeface="+mn-cs"/>
              </a:rPr>
              <a:t>B</a:t>
            </a:r>
            <a:r>
              <a:rPr lang="zh-CN" altLang="en-US" sz="1200" kern="1200" dirty="0">
                <a:solidFill>
                  <a:schemeClr val="tx1"/>
                </a:solidFill>
                <a:latin typeface="Arial" charset="0"/>
                <a:ea typeface="宋体" pitchFamily="2" charset="-122"/>
                <a:cs typeface="+mn-cs"/>
              </a:rPr>
              <a:t>和信噪比</a:t>
            </a:r>
            <a:r>
              <a:rPr lang="en-US" altLang="zh-CN" sz="1200" kern="1200" dirty="0">
                <a:solidFill>
                  <a:schemeClr val="tx1"/>
                </a:solidFill>
                <a:latin typeface="Arial" charset="0"/>
                <a:ea typeface="宋体" pitchFamily="2" charset="-122"/>
                <a:cs typeface="+mn-cs"/>
              </a:rPr>
              <a:t>S/N</a:t>
            </a:r>
            <a:r>
              <a:rPr lang="zh-CN" altLang="en-US" sz="1200" kern="1200" dirty="0">
                <a:solidFill>
                  <a:schemeClr val="tx1"/>
                </a:solidFill>
                <a:latin typeface="Arial" charset="0"/>
                <a:ea typeface="宋体" pitchFamily="2" charset="-122"/>
                <a:cs typeface="+mn-cs"/>
              </a:rPr>
              <a:t>是可以互换的，也就是说，从理论上完全有可能在恶劣环境（噪声和干扰导致极低的信噪比）时，采用提高信号带宽（</a:t>
            </a:r>
            <a:r>
              <a:rPr lang="en-US" altLang="zh-CN" sz="1200" kern="1200" dirty="0">
                <a:solidFill>
                  <a:schemeClr val="tx1"/>
                </a:solidFill>
                <a:latin typeface="Arial" charset="0"/>
                <a:ea typeface="宋体" pitchFamily="2" charset="-122"/>
                <a:cs typeface="+mn-cs"/>
              </a:rPr>
              <a:t>B</a:t>
            </a:r>
            <a:r>
              <a:rPr lang="zh-CN" altLang="en-US" sz="1200" kern="1200" dirty="0">
                <a:solidFill>
                  <a:schemeClr val="tx1"/>
                </a:solidFill>
                <a:latin typeface="Arial" charset="0"/>
                <a:ea typeface="宋体" pitchFamily="2" charset="-122"/>
                <a:cs typeface="+mn-cs"/>
              </a:rPr>
              <a:t>）的方法来维持或提高通信的性能，甚至于可以使信号的功率低于噪声基底。简言之，就是可以用扩频方法以宽带传输信息来换取信噪比上的好处，这就是扩频通信的基本思想和理论依据。</a:t>
            </a:r>
            <a:endParaRPr lang="en-US" dirty="0">
              <a:latin typeface="Arial" pitchFamily="34" charset="0"/>
            </a:endParaRPr>
          </a:p>
        </p:txBody>
      </p:sp>
      <p:sp>
        <p:nvSpPr>
          <p:cNvPr id="129028"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23BDF28-8A08-4777-967A-7737C15A3E96}" type="slidenum">
              <a:rPr lang="zh-CN" altLang="en-US" smtClean="0"/>
              <a:pPr eaLnBrk="1" hangingPunct="1">
                <a:defRPr/>
              </a:pPr>
              <a:t>21</a:t>
            </a:fld>
            <a:endParaRPr lang="en-US" altLang="zh-CN"/>
          </a:p>
        </p:txBody>
      </p:sp>
    </p:spTree>
    <p:extLst>
      <p:ext uri="{BB962C8B-B14F-4D97-AF65-F5344CB8AC3E}">
        <p14:creationId xmlns:p14="http://schemas.microsoft.com/office/powerpoint/2010/main" val="30383413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F55901C-74A3-4498-844D-1837A0240FA3}" type="slidenum">
              <a:rPr lang="zh-CN" altLang="en-US" smtClean="0"/>
              <a:pPr eaLnBrk="1" hangingPunct="1">
                <a:defRPr/>
              </a:pPr>
              <a:t>22</a:t>
            </a:fld>
            <a:endParaRPr lang="en-US" altLang="zh-CN"/>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10737648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defTabSz="990600" eaLnBrk="0" hangingPunct="0">
              <a:defRPr>
                <a:solidFill>
                  <a:schemeClr val="tx1"/>
                </a:solidFill>
                <a:latin typeface="Arial" charset="0"/>
                <a:ea typeface="宋体" charset="0"/>
                <a:cs typeface="宋体" charset="0"/>
              </a:defRPr>
            </a:lvl1pPr>
            <a:lvl2pPr marL="742950" indent="-285750" defTabSz="990600" eaLnBrk="0" hangingPunct="0">
              <a:defRPr>
                <a:solidFill>
                  <a:schemeClr val="tx1"/>
                </a:solidFill>
                <a:latin typeface="Arial" charset="0"/>
                <a:ea typeface="宋体" charset="0"/>
              </a:defRPr>
            </a:lvl2pPr>
            <a:lvl3pPr marL="1143000" indent="-228600" defTabSz="990600" eaLnBrk="0" hangingPunct="0">
              <a:defRPr>
                <a:solidFill>
                  <a:schemeClr val="tx1"/>
                </a:solidFill>
                <a:latin typeface="Arial" charset="0"/>
                <a:ea typeface="宋体" charset="0"/>
              </a:defRPr>
            </a:lvl3pPr>
            <a:lvl4pPr marL="1600200" indent="-228600" defTabSz="990600" eaLnBrk="0" hangingPunct="0">
              <a:defRPr>
                <a:solidFill>
                  <a:schemeClr val="tx1"/>
                </a:solidFill>
                <a:latin typeface="Arial" charset="0"/>
                <a:ea typeface="宋体" charset="0"/>
              </a:defRPr>
            </a:lvl4pPr>
            <a:lvl5pPr marL="2057400" indent="-228600" defTabSz="990600" eaLnBrk="0" hangingPunct="0">
              <a:defRPr>
                <a:solidFill>
                  <a:schemeClr val="tx1"/>
                </a:solidFill>
                <a:latin typeface="Arial" charset="0"/>
                <a:ea typeface="宋体" charset="0"/>
              </a:defRPr>
            </a:lvl5pPr>
            <a:lvl6pPr marL="2514600" indent="-228600" defTabSz="990600" eaLnBrk="0" fontAlgn="base" hangingPunct="0">
              <a:spcBef>
                <a:spcPct val="0"/>
              </a:spcBef>
              <a:spcAft>
                <a:spcPct val="0"/>
              </a:spcAft>
              <a:defRPr>
                <a:solidFill>
                  <a:schemeClr val="tx1"/>
                </a:solidFill>
                <a:latin typeface="Arial" charset="0"/>
                <a:ea typeface="宋体" charset="0"/>
              </a:defRPr>
            </a:lvl6pPr>
            <a:lvl7pPr marL="2971800" indent="-228600" defTabSz="990600" eaLnBrk="0" fontAlgn="base" hangingPunct="0">
              <a:spcBef>
                <a:spcPct val="0"/>
              </a:spcBef>
              <a:spcAft>
                <a:spcPct val="0"/>
              </a:spcAft>
              <a:defRPr>
                <a:solidFill>
                  <a:schemeClr val="tx1"/>
                </a:solidFill>
                <a:latin typeface="Arial" charset="0"/>
                <a:ea typeface="宋体" charset="0"/>
              </a:defRPr>
            </a:lvl7pPr>
            <a:lvl8pPr marL="3429000" indent="-228600" defTabSz="990600" eaLnBrk="0" fontAlgn="base" hangingPunct="0">
              <a:spcBef>
                <a:spcPct val="0"/>
              </a:spcBef>
              <a:spcAft>
                <a:spcPct val="0"/>
              </a:spcAft>
              <a:defRPr>
                <a:solidFill>
                  <a:schemeClr val="tx1"/>
                </a:solidFill>
                <a:latin typeface="Arial" charset="0"/>
                <a:ea typeface="宋体" charset="0"/>
              </a:defRPr>
            </a:lvl8pPr>
            <a:lvl9pPr marL="3886200" indent="-228600" defTabSz="990600" eaLnBrk="0" fontAlgn="base" hangingPunct="0">
              <a:spcBef>
                <a:spcPct val="0"/>
              </a:spcBef>
              <a:spcAft>
                <a:spcPct val="0"/>
              </a:spcAft>
              <a:defRPr>
                <a:solidFill>
                  <a:schemeClr val="tx1"/>
                </a:solidFill>
                <a:latin typeface="Arial" charset="0"/>
                <a:ea typeface="宋体" charset="0"/>
              </a:defRPr>
            </a:lvl9pPr>
          </a:lstStyle>
          <a:p>
            <a:pPr eaLnBrk="1" hangingPunct="1"/>
            <a:fld id="{EFC75426-CC27-5D43-B440-D1B6FEB13E27}" type="slidenum">
              <a:rPr lang="zh-CN" altLang="en-US">
                <a:latin typeface="Times New Roman" charset="0"/>
              </a:rPr>
              <a:pPr eaLnBrk="1" hangingPunct="1"/>
              <a:t>2</a:t>
            </a:fld>
            <a:endParaRPr lang="en-US" altLang="zh-CN">
              <a:latin typeface="Times New Roman" charset="0"/>
            </a:endParaRPr>
          </a:p>
        </p:txBody>
      </p:sp>
      <p:sp>
        <p:nvSpPr>
          <p:cNvPr id="30723" name="Rectangle 2"/>
          <p:cNvSpPr>
            <a:spLocks noGrp="1" noRot="1" noChangeAspect="1" noChangeArrowheads="1" noTextEdit="1"/>
          </p:cNvSpPr>
          <p:nvPr>
            <p:ph type="sldImg"/>
          </p:nvPr>
        </p:nvSpPr>
        <p:spPr>
          <a:xfrm>
            <a:off x="990600" y="765175"/>
            <a:ext cx="5119688" cy="3840163"/>
          </a:xfrm>
          <a:ln/>
        </p:spPr>
      </p:sp>
      <p:sp>
        <p:nvSpPr>
          <p:cNvPr id="30724" name="Rectangle 3"/>
          <p:cNvSpPr>
            <a:spLocks noGrp="1" noChangeArrowheads="1"/>
          </p:cNvSpPr>
          <p:nvPr>
            <p:ph type="body" idx="1"/>
          </p:nvPr>
        </p:nvSpPr>
        <p:spPr>
          <a:xfrm>
            <a:off x="946150" y="4859338"/>
            <a:ext cx="5207000" cy="46101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zh-CN">
                <a:latin typeface="Times New Roman" charset="0"/>
                <a:ea typeface="宋体" charset="0"/>
              </a:rPr>
              <a:t>Computer networks are nearly ubiquitous today. And, new applications extending their use are being developed daily. They are essential to numerous distributed systems and exciting applications. </a:t>
            </a:r>
          </a:p>
          <a:p>
            <a:pPr eaLnBrk="1" hangingPunct="1"/>
            <a:endParaRPr lang="en-US" altLang="zh-CN">
              <a:latin typeface="Times New Roman" charset="0"/>
              <a:ea typeface="宋体" charset="0"/>
            </a:endParaRPr>
          </a:p>
          <a:p>
            <a:pPr eaLnBrk="1" hangingPunct="1"/>
            <a:r>
              <a:rPr lang="en-US" altLang="zh-CN">
                <a:latin typeface="Times New Roman" charset="0"/>
                <a:ea typeface="宋体" charset="0"/>
              </a:rPr>
              <a:t>This course will provide a modern introduction to the dynamic field of computer networks. It will provide fundamental understanding as well as insights to understanding today's networks and those of the future. In this course, we will use the public Internet as our main example for discussing computer networks and their protocols.</a:t>
            </a:r>
            <a:endParaRPr lang="zh-CN" altLang="en-US">
              <a:latin typeface="Times New Roman" charset="0"/>
              <a:ea typeface="宋体" charset="0"/>
            </a:endParaRPr>
          </a:p>
          <a:p>
            <a:pPr eaLnBrk="1" hangingPunct="1"/>
            <a:endParaRPr lang="zh-CN" altLang="en-US">
              <a:latin typeface="Times New Roman" charset="0"/>
              <a:ea typeface="宋体" charset="0"/>
            </a:endParaRPr>
          </a:p>
        </p:txBody>
      </p:sp>
    </p:spTree>
    <p:extLst>
      <p:ext uri="{BB962C8B-B14F-4D97-AF65-F5344CB8AC3E}">
        <p14:creationId xmlns:p14="http://schemas.microsoft.com/office/powerpoint/2010/main" val="2887868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131076"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F06E3AC-14C2-406A-8F9D-A66E68CF82EC}" type="slidenum">
              <a:rPr lang="zh-CN" altLang="en-US" smtClean="0"/>
              <a:pPr eaLnBrk="1" hangingPunct="1">
                <a:defRPr/>
              </a:pPr>
              <a:t>23</a:t>
            </a:fld>
            <a:endParaRPr lang="en-US" altLang="zh-CN"/>
          </a:p>
        </p:txBody>
      </p:sp>
    </p:spTree>
    <p:extLst>
      <p:ext uri="{BB962C8B-B14F-4D97-AF65-F5344CB8AC3E}">
        <p14:creationId xmlns:p14="http://schemas.microsoft.com/office/powerpoint/2010/main" val="9327265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6038D2E-5442-4005-A370-E463486A8F41}" type="slidenum">
              <a:rPr lang="zh-CN" altLang="en-US" smtClean="0"/>
              <a:pPr eaLnBrk="1" hangingPunct="1">
                <a:defRPr/>
              </a:pPr>
              <a:t>24</a:t>
            </a:fld>
            <a:endParaRPr lang="en-US" altLang="zh-CN"/>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One of the most common ways to transport data from one computer to another is to write them onto magnetic tape or removable media(e.g., recordable DVDs), physically transport the tape or disks to the destination machine, and read them back in again. Although this method is not as sophisticated as using a geosynchronous communication satellite, it is often more cost effective, especially for applications in which high bandwidth or cost per bit transported is the key factor.</a:t>
            </a:r>
          </a:p>
          <a:p>
            <a:pPr eaLnBrk="1" hangingPunct="1"/>
            <a:endParaRPr lang="en-US" altLang="zh-CN">
              <a:latin typeface="Arial" pitchFamily="34" charset="0"/>
            </a:endParaRPr>
          </a:p>
          <a:p>
            <a:pPr eaLnBrk="1" hangingPunct="1"/>
            <a:endParaRPr lang="en-US" altLang="zh-CN">
              <a:latin typeface="Arial" pitchFamily="34" charset="0"/>
            </a:endParaRPr>
          </a:p>
          <a:p>
            <a:r>
              <a:rPr lang="en-US" b="1">
                <a:latin typeface="Arial" pitchFamily="34" charset="0"/>
              </a:rPr>
              <a:t>IBM LTO Ultrium 4 800 GB Data Cartridge</a:t>
            </a:r>
          </a:p>
          <a:p>
            <a:r>
              <a:rPr lang="en-US" i="1">
                <a:latin typeface="Arial" pitchFamily="34" charset="0"/>
              </a:rPr>
              <a:t>High capacity tape media designed for high reliability</a:t>
            </a:r>
            <a:endParaRPr lang="en-US">
              <a:latin typeface="Arial" pitchFamily="34" charset="0"/>
            </a:endParaRPr>
          </a:p>
          <a:p>
            <a:pPr eaLnBrk="1" hangingPunct="1"/>
            <a:endParaRPr lang="en-US" altLang="zh-CN">
              <a:latin typeface="Arial" pitchFamily="34" charset="0"/>
            </a:endParaRPr>
          </a:p>
          <a:p>
            <a:r>
              <a:rPr lang="en-US" b="1">
                <a:latin typeface="Arial" pitchFamily="34" charset="0"/>
              </a:rPr>
              <a:t>Highlights</a:t>
            </a:r>
          </a:p>
          <a:p>
            <a:r>
              <a:rPr lang="en-US">
                <a:latin typeface="Arial" pitchFamily="34" charset="0"/>
              </a:rPr>
              <a:t>High-capacity, high-reliability tape cartridge for LTO™ Ultrium™ Generation 4 storage environments</a:t>
            </a:r>
          </a:p>
          <a:p>
            <a:r>
              <a:rPr lang="en-US">
                <a:latin typeface="Arial" pitchFamily="34" charset="0"/>
              </a:rPr>
              <a:t>Provides 800 GB storage physical capacity (1.6 TB with 2:1 compression)</a:t>
            </a:r>
          </a:p>
          <a:p>
            <a:r>
              <a:rPr lang="en-US">
                <a:latin typeface="Arial" pitchFamily="34" charset="0"/>
              </a:rPr>
              <a:t>Available in rewritable and write once, read many cartridge (WORM) models</a:t>
            </a:r>
          </a:p>
          <a:p>
            <a:r>
              <a:rPr lang="en-US">
                <a:latin typeface="Arial" pitchFamily="34" charset="0"/>
              </a:rPr>
              <a:t>Data that is encrypted by LTO Ultrium 4 drives can be stored on both rewritable and WORM media to securely maintain data integrity</a:t>
            </a:r>
          </a:p>
          <a:p>
            <a:r>
              <a:rPr lang="en-US">
                <a:latin typeface="Arial" pitchFamily="34" charset="0"/>
              </a:rPr>
              <a:t>Designed to help improve read/write reliability by storing IBM’s statistical media read/write analysis on every use of the cartridge when using IBM LTO tape drives</a:t>
            </a:r>
          </a:p>
          <a:p>
            <a:r>
              <a:rPr lang="en-US">
                <a:latin typeface="Arial" pitchFamily="34" charset="0"/>
              </a:rPr>
              <a:t>Designed to adhere to widely supported Linear Tape-Open™ (LTO) Ultrium 4 design specifications</a:t>
            </a:r>
          </a:p>
          <a:p>
            <a:r>
              <a:rPr lang="en-US">
                <a:latin typeface="Arial" pitchFamily="34" charset="0"/>
              </a:rPr>
              <a:t>Higher capacity per volume requires less library cartridge capacity and helps reduce backup windows by requiring less volume mounts</a:t>
            </a:r>
          </a:p>
          <a:p>
            <a:r>
              <a:rPr lang="en-US">
                <a:latin typeface="Arial" pitchFamily="34" charset="0"/>
              </a:rPr>
              <a:t>Designed to help improve read/write reliability by storing IBM’s statistical media read/write analysis on every use of the cartridge when used with IBM LTO tape drives</a:t>
            </a:r>
          </a:p>
          <a:p>
            <a:r>
              <a:rPr lang="en-US">
                <a:latin typeface="Arial" pitchFamily="34" charset="0"/>
              </a:rPr>
              <a:t>Designed to adhere to widely supported Linear Tape-Open (LTO) Ultrium design specifications</a:t>
            </a:r>
          </a:p>
          <a:p>
            <a:pPr eaLnBrk="1" hangingPunct="1"/>
            <a:endParaRPr lang="zh-CN" altLang="en-US">
              <a:latin typeface="Arial" pitchFamily="34" charset="0"/>
            </a:endParaRPr>
          </a:p>
        </p:txBody>
      </p:sp>
    </p:spTree>
    <p:extLst>
      <p:ext uri="{BB962C8B-B14F-4D97-AF65-F5344CB8AC3E}">
        <p14:creationId xmlns:p14="http://schemas.microsoft.com/office/powerpoint/2010/main" val="12491753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4D7F121-A55A-4B3C-BF93-3FEB73088F25}" type="slidenum">
              <a:rPr lang="zh-CN" altLang="en-US" smtClean="0"/>
              <a:pPr eaLnBrk="1" hangingPunct="1">
                <a:defRPr/>
              </a:pPr>
              <a:t>25</a:t>
            </a:fld>
            <a:endParaRPr lang="en-US" altLang="zh-CN"/>
          </a:p>
        </p:txBody>
      </p:sp>
      <p:sp>
        <p:nvSpPr>
          <p:cNvPr id="135171" name="Rectangle 2"/>
          <p:cNvSpPr>
            <a:spLocks noGrp="1" noRot="1" noChangeAspect="1" noChangeArrowheads="1" noTextEdit="1"/>
          </p:cNvSpPr>
          <p:nvPr>
            <p:ph type="sldImg"/>
          </p:nvPr>
        </p:nvSpPr>
        <p:spPr>
          <a:ln/>
        </p:spPr>
      </p:sp>
      <p:sp>
        <p:nvSpPr>
          <p:cNvPr id="1351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fr-FR" altLang="zh-CN">
                <a:latin typeface="Arial" pitchFamily="34" charset="0"/>
              </a:rPr>
              <a:t>insulate   [ˈinsjuleit] vt. </a:t>
            </a:r>
            <a:r>
              <a:rPr lang="zh-CN" altLang="en-US">
                <a:latin typeface="Arial" pitchFamily="34" charset="0"/>
              </a:rPr>
              <a:t>使绝缘</a:t>
            </a:r>
            <a:r>
              <a:rPr lang="en-US" altLang="zh-CN">
                <a:latin typeface="Arial" pitchFamily="34" charset="0"/>
              </a:rPr>
              <a:t>, </a:t>
            </a:r>
            <a:r>
              <a:rPr lang="zh-CN" altLang="en-US">
                <a:latin typeface="Arial" pitchFamily="34" charset="0"/>
              </a:rPr>
              <a:t>使隔热</a:t>
            </a:r>
            <a:endParaRPr lang="en-US" altLang="zh-CN">
              <a:latin typeface="Arial" pitchFamily="34" charset="0"/>
            </a:endParaRPr>
          </a:p>
          <a:p>
            <a:pPr eaLnBrk="1" hangingPunct="1"/>
            <a:endParaRPr lang="en-US" altLang="zh-CN">
              <a:latin typeface="Arial" pitchFamily="34" charset="0"/>
            </a:endParaRPr>
          </a:p>
          <a:p>
            <a:pPr eaLnBrk="1" hangingPunct="1"/>
            <a:endParaRPr lang="zh-CN" altLang="en-US">
              <a:latin typeface="Arial" pitchFamily="34" charset="0"/>
            </a:endParaRPr>
          </a:p>
        </p:txBody>
      </p:sp>
    </p:spTree>
    <p:extLst>
      <p:ext uri="{BB962C8B-B14F-4D97-AF65-F5344CB8AC3E}">
        <p14:creationId xmlns:p14="http://schemas.microsoft.com/office/powerpoint/2010/main" val="20660861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a:latin typeface="Arial" pitchFamily="34" charset="0"/>
              </a:rPr>
              <a:t>Specifications for CAT5, CAT6 and CAT6e Cables</a:t>
            </a:r>
          </a:p>
          <a:p>
            <a:endParaRPr lang="en-US">
              <a:latin typeface="Arial" pitchFamily="34" charset="0"/>
            </a:endParaRPr>
          </a:p>
          <a:p>
            <a:r>
              <a:rPr lang="en-US">
                <a:latin typeface="Arial" pitchFamily="34" charset="0"/>
              </a:rPr>
              <a:t>Category 5, 5e, 6, and 6e are progressively enhanced specifications for the Ethernet over twisted-pair cables. These networking cables contain several pairs of wires twisted together in order to reduce signal interference. Ethernet cables typically use an 8P8C (eight positions, eight contacts) modular connector and a common wiring schematic referenced by the Telecommunications Industry Association.</a:t>
            </a:r>
            <a:br>
              <a:rPr lang="en-US">
                <a:latin typeface="Arial" pitchFamily="34" charset="0"/>
              </a:rPr>
            </a:br>
            <a:endParaRPr lang="en-US" b="1">
              <a:latin typeface="Arial" pitchFamily="34" charset="0"/>
            </a:endParaRPr>
          </a:p>
          <a:p>
            <a:r>
              <a:rPr lang="en-US" b="1">
                <a:latin typeface="Arial" pitchFamily="34" charset="0"/>
              </a:rPr>
              <a:t>Category 5</a:t>
            </a:r>
          </a:p>
          <a:p>
            <a:pPr lvl="1"/>
            <a:r>
              <a:rPr lang="en-US">
                <a:latin typeface="Arial" pitchFamily="34" charset="0"/>
              </a:rPr>
              <a:t>Category 5 transmits at 100MHz frequencies, providing a rated line speed of up to 100Mbit/s and a max cable segment length of 100 meters. Most Category 5 cables, designed for early networks, only used two twisted pairs. Older Category 5 cables continue to make up the bulk of the world’s network infrastructure.</a:t>
            </a:r>
          </a:p>
          <a:p>
            <a:r>
              <a:rPr lang="en-US" b="1">
                <a:latin typeface="Arial" pitchFamily="34" charset="0"/>
              </a:rPr>
              <a:t>Category 5e</a:t>
            </a:r>
          </a:p>
          <a:p>
            <a:pPr lvl="1"/>
            <a:r>
              <a:rPr lang="en-US">
                <a:latin typeface="Arial" pitchFamily="34" charset="0"/>
              </a:rPr>
              <a:t>An improved specification to Category 5 was later introduced. By reducing noise and signal interference, Category 5e was capable of increasing rated transfer speeds to 350 Mbit/s over 100 meters. The new standard also required all cables to include four twisted pairs (all eight contacts). An optimized encoding scheme allows up to 50-meter lengths of Category 5e cable to perform at, or near, Gigabit Ethernet (1000BASE-T) speeds.</a:t>
            </a:r>
          </a:p>
          <a:p>
            <a:r>
              <a:rPr lang="en-US" b="1">
                <a:latin typeface="Arial" pitchFamily="34" charset="0"/>
              </a:rPr>
              <a:t>Category 6</a:t>
            </a:r>
          </a:p>
          <a:p>
            <a:pPr lvl="1"/>
            <a:r>
              <a:rPr lang="en-US">
                <a:latin typeface="Arial" pitchFamily="34" charset="0"/>
              </a:rPr>
              <a:t>The mainstream adoption of Gigabit Ethernet (1000BASE-T) required new industry-standard cables capable of transmitting at a higher frequency of 250 MHz. Category 6 cable uses thicker-gauge wire, increased shielding, and more pair twists per inch to reduce signal noise and interference. The tighter specifications guarantee that 100-meter runs of Category 6 are capable of 1000 Mbit/s transfer speeds. 10-Gigabit Ethernet speeds are achievable when reducing cable lengths to less than 50 meters.</a:t>
            </a:r>
          </a:p>
          <a:p>
            <a:r>
              <a:rPr lang="en-US" b="1">
                <a:latin typeface="Arial" pitchFamily="34" charset="0"/>
              </a:rPr>
              <a:t>Category 6e</a:t>
            </a:r>
          </a:p>
          <a:p>
            <a:pPr lvl="1"/>
            <a:r>
              <a:rPr lang="en-US">
                <a:latin typeface="Arial" pitchFamily="34" charset="0"/>
              </a:rPr>
              <a:t>Category 6 Enhanced (6e) is an augmented specification designed to double transmission frequency to 500 MHz. By wrapping Category 6e in grounded foil shielding, full 10-Gigabit Ethernet speeds can be reached without sacrificing the max cable length of 100 meters.</a:t>
            </a:r>
          </a:p>
          <a:p>
            <a:r>
              <a:rPr lang="en-US" b="1">
                <a:latin typeface="Arial" pitchFamily="34" charset="0"/>
              </a:rPr>
              <a:t>Ethernet Cable Wiring Specification</a:t>
            </a:r>
          </a:p>
          <a:p>
            <a:pPr lvl="1"/>
            <a:r>
              <a:rPr lang="en-US">
                <a:latin typeface="Arial" pitchFamily="34" charset="0"/>
              </a:rPr>
              <a:t>All Ethernet cables use either the T568A or T568B wiring standard. Mixing multiple cables is permitted, but using a different wiring standard on each end of a single cable will result in an Ethernet crossover cable.</a:t>
            </a:r>
          </a:p>
          <a:p>
            <a:pPr lvl="1"/>
            <a:r>
              <a:rPr lang="en-US">
                <a:latin typeface="Arial" pitchFamily="34" charset="0"/>
              </a:rPr>
              <a:t>T568A</a:t>
            </a:r>
            <a:br>
              <a:rPr lang="en-US">
                <a:latin typeface="Arial" pitchFamily="34" charset="0"/>
              </a:rPr>
            </a:br>
            <a:r>
              <a:rPr lang="en-US">
                <a:latin typeface="Arial" pitchFamily="34" charset="0"/>
              </a:rPr>
              <a:t>Pin 1 – White/Green – Pair 3, tip</a:t>
            </a:r>
            <a:br>
              <a:rPr lang="en-US">
                <a:latin typeface="Arial" pitchFamily="34" charset="0"/>
              </a:rPr>
            </a:br>
            <a:r>
              <a:rPr lang="en-US">
                <a:latin typeface="Arial" pitchFamily="34" charset="0"/>
              </a:rPr>
              <a:t>Pin 2 – Green– Pair 3, ring</a:t>
            </a:r>
            <a:br>
              <a:rPr lang="en-US">
                <a:latin typeface="Arial" pitchFamily="34" charset="0"/>
              </a:rPr>
            </a:br>
            <a:r>
              <a:rPr lang="en-US">
                <a:latin typeface="Arial" pitchFamily="34" charset="0"/>
              </a:rPr>
              <a:t>Pin 3 – White/Orange – Pair 2, tip</a:t>
            </a:r>
            <a:br>
              <a:rPr lang="en-US">
                <a:latin typeface="Arial" pitchFamily="34" charset="0"/>
              </a:rPr>
            </a:br>
            <a:r>
              <a:rPr lang="en-US">
                <a:latin typeface="Arial" pitchFamily="34" charset="0"/>
              </a:rPr>
              <a:t>Pin 4 – Blue – Pair 1, ring</a:t>
            </a:r>
            <a:br>
              <a:rPr lang="en-US">
                <a:latin typeface="Arial" pitchFamily="34" charset="0"/>
              </a:rPr>
            </a:br>
            <a:r>
              <a:rPr lang="en-US">
                <a:latin typeface="Arial" pitchFamily="34" charset="0"/>
              </a:rPr>
              <a:t>Pin 5 – White/Blue – Pair 1, tip</a:t>
            </a:r>
            <a:br>
              <a:rPr lang="en-US">
                <a:latin typeface="Arial" pitchFamily="34" charset="0"/>
              </a:rPr>
            </a:br>
            <a:r>
              <a:rPr lang="en-US">
                <a:latin typeface="Arial" pitchFamily="34" charset="0"/>
              </a:rPr>
              <a:t>Pin 6 – Orange – Pair 2, ring</a:t>
            </a:r>
            <a:br>
              <a:rPr lang="en-US">
                <a:latin typeface="Arial" pitchFamily="34" charset="0"/>
              </a:rPr>
            </a:br>
            <a:r>
              <a:rPr lang="en-US">
                <a:latin typeface="Arial" pitchFamily="34" charset="0"/>
              </a:rPr>
              <a:t>Pin 7 – White/Brown – Pair 4, tip</a:t>
            </a:r>
            <a:br>
              <a:rPr lang="en-US">
                <a:latin typeface="Arial" pitchFamily="34" charset="0"/>
              </a:rPr>
            </a:br>
            <a:r>
              <a:rPr lang="en-US">
                <a:latin typeface="Arial" pitchFamily="34" charset="0"/>
              </a:rPr>
              <a:t>Pin 8 – Brown – Pair 4, ring</a:t>
            </a:r>
          </a:p>
          <a:p>
            <a:pPr lvl="1"/>
            <a:r>
              <a:rPr lang="en-US">
                <a:latin typeface="Arial" pitchFamily="34" charset="0"/>
              </a:rPr>
              <a:t>T568B</a:t>
            </a:r>
            <a:br>
              <a:rPr lang="en-US">
                <a:latin typeface="Arial" pitchFamily="34" charset="0"/>
              </a:rPr>
            </a:br>
            <a:r>
              <a:rPr lang="en-US">
                <a:latin typeface="Arial" pitchFamily="34" charset="0"/>
              </a:rPr>
              <a:t>Pin 1 – White/Orange – Pair 2, tip</a:t>
            </a:r>
            <a:br>
              <a:rPr lang="en-US">
                <a:latin typeface="Arial" pitchFamily="34" charset="0"/>
              </a:rPr>
            </a:br>
            <a:r>
              <a:rPr lang="en-US">
                <a:latin typeface="Arial" pitchFamily="34" charset="0"/>
              </a:rPr>
              <a:t>Pin 2 – Orange – Pair 2, ring</a:t>
            </a:r>
            <a:br>
              <a:rPr lang="en-US">
                <a:latin typeface="Arial" pitchFamily="34" charset="0"/>
              </a:rPr>
            </a:br>
            <a:r>
              <a:rPr lang="en-US">
                <a:latin typeface="Arial" pitchFamily="34" charset="0"/>
              </a:rPr>
              <a:t>Pin 3 – White/Green – Pair 3, tip</a:t>
            </a:r>
            <a:br>
              <a:rPr lang="en-US">
                <a:latin typeface="Arial" pitchFamily="34" charset="0"/>
              </a:rPr>
            </a:br>
            <a:r>
              <a:rPr lang="en-US">
                <a:latin typeface="Arial" pitchFamily="34" charset="0"/>
              </a:rPr>
              <a:t>Pin 4 – Blue – Pair 1, ring</a:t>
            </a:r>
            <a:br>
              <a:rPr lang="en-US">
                <a:latin typeface="Arial" pitchFamily="34" charset="0"/>
              </a:rPr>
            </a:br>
            <a:r>
              <a:rPr lang="en-US">
                <a:latin typeface="Arial" pitchFamily="34" charset="0"/>
              </a:rPr>
              <a:t>Pin 5 – White/Blue – Pair 1, tip</a:t>
            </a:r>
            <a:br>
              <a:rPr lang="en-US">
                <a:latin typeface="Arial" pitchFamily="34" charset="0"/>
              </a:rPr>
            </a:br>
            <a:r>
              <a:rPr lang="en-US">
                <a:latin typeface="Arial" pitchFamily="34" charset="0"/>
              </a:rPr>
              <a:t>Pin 6 – Green – Pair 3, ring</a:t>
            </a:r>
            <a:br>
              <a:rPr lang="en-US">
                <a:latin typeface="Arial" pitchFamily="34" charset="0"/>
              </a:rPr>
            </a:br>
            <a:r>
              <a:rPr lang="en-US">
                <a:latin typeface="Arial" pitchFamily="34" charset="0"/>
              </a:rPr>
              <a:t>Pin 7 – White/Brown – Pair 4, tip</a:t>
            </a:r>
            <a:br>
              <a:rPr lang="en-US">
                <a:latin typeface="Arial" pitchFamily="34" charset="0"/>
              </a:rPr>
            </a:br>
            <a:r>
              <a:rPr lang="en-US">
                <a:latin typeface="Arial" pitchFamily="34" charset="0"/>
              </a:rPr>
              <a:t>Pin 8 – Brown – Pair 4, ring</a:t>
            </a:r>
          </a:p>
          <a:p>
            <a:r>
              <a:rPr lang="en-US">
                <a:latin typeface="Arial" pitchFamily="34" charset="0"/>
              </a:rPr>
              <a:t/>
            </a:r>
            <a:br>
              <a:rPr lang="en-US">
                <a:latin typeface="Arial" pitchFamily="34" charset="0"/>
              </a:rPr>
            </a:br>
            <a:r>
              <a:rPr lang="en-US">
                <a:latin typeface="Arial" pitchFamily="34" charset="0"/>
              </a:rPr>
              <a:t>Read more: </a:t>
            </a:r>
            <a:r>
              <a:rPr lang="en-US">
                <a:latin typeface="Arial" pitchFamily="34" charset="0"/>
                <a:hlinkClick r:id="rId3"/>
              </a:rPr>
              <a:t>Specifications for CAT5, CAT6 and CAT6e Cables | eHow.com</a:t>
            </a:r>
            <a:r>
              <a:rPr lang="en-US">
                <a:latin typeface="Arial" pitchFamily="34" charset="0"/>
              </a:rPr>
              <a:t> </a:t>
            </a:r>
            <a:r>
              <a:rPr lang="en-US">
                <a:latin typeface="Arial" pitchFamily="34" charset="0"/>
                <a:hlinkClick r:id="rId3"/>
              </a:rPr>
              <a:t>http://www.ehow.com/about_6521486_specifications-cat5_-cat6-cat6e-cables.html#ixzz1nqqq42eV</a:t>
            </a:r>
            <a:r>
              <a:rPr lang="en-US">
                <a:latin typeface="Arial" pitchFamily="34" charset="0"/>
              </a:rPr>
              <a:t/>
            </a:r>
            <a:br>
              <a:rPr lang="en-US">
                <a:latin typeface="Arial" pitchFamily="34" charset="0"/>
              </a:rPr>
            </a:br>
            <a:endParaRPr lang="en-US">
              <a:latin typeface="Arial" pitchFamily="34" charset="0"/>
            </a:endParaRPr>
          </a:p>
          <a:p>
            <a:endParaRPr lang="en-US">
              <a:latin typeface="Arial" pitchFamily="34" charset="0"/>
            </a:endParaRPr>
          </a:p>
        </p:txBody>
      </p:sp>
      <p:sp>
        <p:nvSpPr>
          <p:cNvPr id="134148"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1F47927-1A07-4ABD-A5A7-095F01F1807C}" type="slidenum">
              <a:rPr lang="zh-CN" altLang="en-US" smtClean="0"/>
              <a:pPr eaLnBrk="1" hangingPunct="1">
                <a:defRPr/>
              </a:pPr>
              <a:t>26</a:t>
            </a:fld>
            <a:endParaRPr lang="en-US" altLang="zh-CN"/>
          </a:p>
        </p:txBody>
      </p:sp>
    </p:spTree>
    <p:extLst>
      <p:ext uri="{BB962C8B-B14F-4D97-AF65-F5344CB8AC3E}">
        <p14:creationId xmlns:p14="http://schemas.microsoft.com/office/powerpoint/2010/main" val="20985203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Shielding reduces the susceptibility to external interference and crosstalk with other nearby cables to meet demanding performance specifications.</a:t>
            </a:r>
          </a:p>
        </p:txBody>
      </p:sp>
      <p:sp>
        <p:nvSpPr>
          <p:cNvPr id="135172"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92A48C7-0BF1-4B8B-9EEB-E0138E69A238}" type="slidenum">
              <a:rPr lang="zh-CN" altLang="en-US" smtClean="0"/>
              <a:pPr eaLnBrk="1" hangingPunct="1">
                <a:defRPr/>
              </a:pPr>
              <a:t>28</a:t>
            </a:fld>
            <a:endParaRPr lang="en-US" altLang="zh-CN"/>
          </a:p>
        </p:txBody>
      </p:sp>
    </p:spTree>
    <p:extLst>
      <p:ext uri="{BB962C8B-B14F-4D97-AF65-F5344CB8AC3E}">
        <p14:creationId xmlns:p14="http://schemas.microsoft.com/office/powerpoint/2010/main" val="1640928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91BA55F-02C5-4064-B9E8-8CCBB0CAE5A9}" type="slidenum">
              <a:rPr lang="zh-CN" altLang="en-US" smtClean="0"/>
              <a:pPr eaLnBrk="1" hangingPunct="1">
                <a:defRPr/>
              </a:pPr>
              <a:t>29</a:t>
            </a:fld>
            <a:endParaRPr lang="en-US" altLang="zh-CN"/>
          </a:p>
        </p:txBody>
      </p:sp>
      <p:sp>
        <p:nvSpPr>
          <p:cNvPr id="138243" name="Rectangle 2"/>
          <p:cNvSpPr>
            <a:spLocks noGrp="1" noRot="1" noChangeAspect="1" noChangeArrowheads="1" noTextEdit="1"/>
          </p:cNvSpPr>
          <p:nvPr>
            <p:ph type="sldImg"/>
          </p:nvPr>
        </p:nvSpPr>
        <p:spPr>
          <a:ln/>
        </p:spPr>
      </p:sp>
      <p:sp>
        <p:nvSpPr>
          <p:cNvPr id="13824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fr-FR" altLang="zh-CN">
                <a:latin typeface="Arial" pitchFamily="34" charset="0"/>
              </a:rPr>
              <a:t>coaxial   [kəuˈæksəl] adj. </a:t>
            </a:r>
            <a:r>
              <a:rPr lang="zh-CN" altLang="en-US">
                <a:latin typeface="Arial" pitchFamily="34" charset="0"/>
              </a:rPr>
              <a:t>同轴的</a:t>
            </a:r>
            <a:r>
              <a:rPr lang="en-US" altLang="zh-CN">
                <a:latin typeface="Arial" pitchFamily="34" charset="0"/>
              </a:rPr>
              <a:t>,</a:t>
            </a:r>
            <a:r>
              <a:rPr lang="zh-CN" altLang="en-US">
                <a:latin typeface="Arial" pitchFamily="34" charset="0"/>
              </a:rPr>
              <a:t>共轴的  </a:t>
            </a:r>
            <a:r>
              <a:rPr lang="en-US" altLang="zh-CN">
                <a:latin typeface="Arial" pitchFamily="34" charset="0"/>
              </a:rPr>
              <a:t>thin coaxial thick </a:t>
            </a:r>
          </a:p>
          <a:p>
            <a:r>
              <a:rPr lang="en-US" altLang="zh-CN" b="1">
                <a:latin typeface="Arial" pitchFamily="34" charset="0"/>
              </a:rPr>
              <a:t>braided ['breidid] </a:t>
            </a:r>
            <a:r>
              <a:rPr lang="zh-CN" altLang="en-US">
                <a:latin typeface="Arial" pitchFamily="34" charset="0"/>
              </a:rPr>
              <a:t>编织的</a:t>
            </a:r>
            <a:endParaRPr lang="en-US" altLang="zh-CN">
              <a:latin typeface="Arial" pitchFamily="34" charset="0"/>
            </a:endParaRPr>
          </a:p>
          <a:p>
            <a:endParaRPr lang="en-US" altLang="zh-CN">
              <a:latin typeface="Arial" pitchFamily="34" charset="0"/>
            </a:endParaRPr>
          </a:p>
          <a:p>
            <a:r>
              <a:rPr lang="en-US" altLang="zh-CN">
                <a:latin typeface="Arial" pitchFamily="34" charset="0"/>
              </a:rPr>
              <a:t>Cutaway view</a:t>
            </a:r>
          </a:p>
          <a:p>
            <a:endParaRPr lang="en-US" altLang="zh-CN">
              <a:latin typeface="Arial" pitchFamily="34" charset="0"/>
            </a:endParaRPr>
          </a:p>
          <a:p>
            <a:r>
              <a:rPr lang="en-US" altLang="zh-CN">
                <a:latin typeface="Arial" pitchFamily="34" charset="0"/>
              </a:rPr>
              <a:t>The construction and shielding of coaxial cable give it a good combination of high bandwidth and excellent noise immunity. The bandwidth possible depends on the cable quality and length. Modern cables have a bandwidth of up to a few GHz.</a:t>
            </a:r>
            <a:endParaRPr lang="zh-CN" altLang="en-US">
              <a:latin typeface="Arial" pitchFamily="34" charset="0"/>
            </a:endParaRPr>
          </a:p>
        </p:txBody>
      </p:sp>
    </p:spTree>
    <p:extLst>
      <p:ext uri="{BB962C8B-B14F-4D97-AF65-F5344CB8AC3E}">
        <p14:creationId xmlns:p14="http://schemas.microsoft.com/office/powerpoint/2010/main" val="2879472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B1F8595-1B4C-4CDB-9184-9A9C6871E5DB}" type="slidenum">
              <a:rPr lang="zh-CN" altLang="en-US" smtClean="0"/>
              <a:pPr eaLnBrk="1" hangingPunct="1">
                <a:defRPr/>
              </a:pPr>
              <a:t>30</a:t>
            </a:fld>
            <a:endParaRPr lang="en-US" altLang="zh-CN"/>
          </a:p>
        </p:txBody>
      </p:sp>
      <p:sp>
        <p:nvSpPr>
          <p:cNvPr id="139267" name="Rectangle 2"/>
          <p:cNvSpPr>
            <a:spLocks noGrp="1" noRot="1" noChangeAspect="1" noChangeArrowheads="1" noTextEdit="1"/>
          </p:cNvSpPr>
          <p:nvPr>
            <p:ph type="sldImg"/>
          </p:nvPr>
        </p:nvSpPr>
        <p:spPr>
          <a:ln/>
        </p:spPr>
      </p:sp>
      <p:sp>
        <p:nvSpPr>
          <p:cNvPr id="1392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10base-2 Ethernet  BNC Connector</a:t>
            </a:r>
            <a:endParaRPr lang="zh-CN" altLang="en-US">
              <a:latin typeface="Arial" pitchFamily="34" charset="0"/>
            </a:endParaRPr>
          </a:p>
        </p:txBody>
      </p:sp>
    </p:spTree>
    <p:extLst>
      <p:ext uri="{BB962C8B-B14F-4D97-AF65-F5344CB8AC3E}">
        <p14:creationId xmlns:p14="http://schemas.microsoft.com/office/powerpoint/2010/main" val="7274454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&gt; 100Mbps   Standards are actively under development.</a:t>
            </a:r>
          </a:p>
          <a:p>
            <a:endParaRPr lang="en-US">
              <a:latin typeface="Arial" pitchFamily="34" charset="0"/>
            </a:endParaRPr>
          </a:p>
          <a:p>
            <a:r>
              <a:rPr lang="en-US">
                <a:latin typeface="Arial" pitchFamily="34" charset="0"/>
              </a:rPr>
              <a:t>Power lines deliver electrical power to house and electrical wiring within houses distributes the power to electrical outlets.</a:t>
            </a:r>
          </a:p>
          <a:p>
            <a:endParaRPr lang="en-US">
              <a:latin typeface="Arial" pitchFamily="34" charset="0"/>
            </a:endParaRPr>
          </a:p>
          <a:p>
            <a:r>
              <a:rPr lang="en-US">
                <a:latin typeface="Arial" pitchFamily="34" charset="0"/>
              </a:rPr>
              <a:t>The difficulty with using household electrical wiring for a network is that it was designed to distribute power signals. </a:t>
            </a:r>
          </a:p>
          <a:p>
            <a:r>
              <a:rPr lang="en-US">
                <a:latin typeface="Arial" pitchFamily="34" charset="0"/>
              </a:rPr>
              <a:t>This task is quite different than distributing data signal,  at which house hold wiring does a horrible job. </a:t>
            </a:r>
          </a:p>
          <a:p>
            <a:r>
              <a:rPr lang="en-US">
                <a:latin typeface="Arial" pitchFamily="34" charset="0"/>
              </a:rPr>
              <a:t>Electrical signals are sent at 50-60Hz and the wiring attenuates the much higher frequency (MHz) signals needed for high-rate data communication.</a:t>
            </a:r>
          </a:p>
          <a:p>
            <a:endParaRPr lang="en-US">
              <a:latin typeface="Arial" pitchFamily="34" charset="0"/>
            </a:endParaRPr>
          </a:p>
          <a:p>
            <a:r>
              <a:rPr lang="en-US">
                <a:latin typeface="Arial" pitchFamily="34" charset="0"/>
              </a:rPr>
              <a:t>Electrical noise,    power switch</a:t>
            </a:r>
          </a:p>
          <a:p>
            <a:r>
              <a:rPr lang="en-US">
                <a:latin typeface="Arial" pitchFamily="34" charset="0"/>
              </a:rPr>
              <a:t>Transient current  </a:t>
            </a:r>
            <a:r>
              <a:rPr lang="zh-CN" altLang="en-US">
                <a:latin typeface="Arial" pitchFamily="34" charset="0"/>
              </a:rPr>
              <a:t>瞬时电流</a:t>
            </a:r>
            <a:endParaRPr lang="en-US">
              <a:latin typeface="Arial" pitchFamily="34" charset="0"/>
            </a:endParaRPr>
          </a:p>
          <a:p>
            <a:r>
              <a:rPr lang="en-US">
                <a:latin typeface="Arial" pitchFamily="34" charset="0"/>
              </a:rPr>
              <a:t>No twisted pairing   antenna  radio</a:t>
            </a:r>
          </a:p>
          <a:p>
            <a:endParaRPr lang="en-US">
              <a:latin typeface="Arial" pitchFamily="34" charset="0"/>
            </a:endParaRPr>
          </a:p>
          <a:p>
            <a:endParaRPr lang="en-US">
              <a:latin typeface="Arial" pitchFamily="34" charset="0"/>
            </a:endParaRPr>
          </a:p>
          <a:p>
            <a:endParaRPr lang="en-US">
              <a:latin typeface="Arial" pitchFamily="34" charset="0"/>
            </a:endParaRPr>
          </a:p>
        </p:txBody>
      </p:sp>
      <p:sp>
        <p:nvSpPr>
          <p:cNvPr id="138244"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414492F-1080-4665-8179-D9DF60EB3A15}" type="slidenum">
              <a:rPr lang="zh-CN" altLang="en-US" smtClean="0"/>
              <a:pPr eaLnBrk="1" hangingPunct="1">
                <a:defRPr/>
              </a:pPr>
              <a:t>31</a:t>
            </a:fld>
            <a:endParaRPr lang="en-US" altLang="zh-CN"/>
          </a:p>
        </p:txBody>
      </p:sp>
    </p:spTree>
    <p:extLst>
      <p:ext uri="{BB962C8B-B14F-4D97-AF65-F5344CB8AC3E}">
        <p14:creationId xmlns:p14="http://schemas.microsoft.com/office/powerpoint/2010/main" val="3184498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04476D1-3EB7-469D-AECB-B15D235BE95E}" type="slidenum">
              <a:rPr lang="zh-CN" altLang="en-US" smtClean="0"/>
              <a:pPr eaLnBrk="1" hangingPunct="1">
                <a:defRPr/>
              </a:pPr>
              <a:t>32</a:t>
            </a:fld>
            <a:endParaRPr lang="en-US" altLang="zh-CN"/>
          </a:p>
        </p:txBody>
      </p:sp>
      <p:sp>
        <p:nvSpPr>
          <p:cNvPr id="141315" name="Rectangle 2"/>
          <p:cNvSpPr>
            <a:spLocks noGrp="1" noRot="1" noChangeAspect="1" noChangeArrowheads="1" noTextEdit="1"/>
          </p:cNvSpPr>
          <p:nvPr>
            <p:ph type="sldImg"/>
          </p:nvPr>
        </p:nvSpPr>
        <p:spPr>
          <a:ln/>
        </p:spPr>
      </p:sp>
      <p:sp>
        <p:nvSpPr>
          <p:cNvPr id="1413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4085146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latin typeface="Arial" pitchFamily="34" charset="0"/>
              </a:rPr>
              <a:t>An optical transmission system has three key components: the light source, the transmission medium, and the detector. </a:t>
            </a:r>
          </a:p>
          <a:p>
            <a:endParaRPr lang="en-US">
              <a:latin typeface="Arial" pitchFamily="34" charset="0"/>
            </a:endParaRPr>
          </a:p>
          <a:p>
            <a:r>
              <a:rPr lang="en-US">
                <a:latin typeface="Arial" pitchFamily="34" charset="0"/>
              </a:rPr>
              <a:t>Conventionally, a pulse of light indicates a 1 bit and the absence of light indicates a 0 bit.</a:t>
            </a:r>
          </a:p>
          <a:p>
            <a:endParaRPr lang="en-US">
              <a:latin typeface="Arial" pitchFamily="34" charset="0"/>
            </a:endParaRPr>
          </a:p>
          <a:p>
            <a:r>
              <a:rPr lang="en-US">
                <a:latin typeface="Arial" pitchFamily="34" charset="0"/>
              </a:rPr>
              <a:t>The transmission medium is an ultra-thin fiber of glass.</a:t>
            </a:r>
          </a:p>
          <a:p>
            <a:endParaRPr lang="en-US">
              <a:latin typeface="Arial" pitchFamily="34" charset="0"/>
            </a:endParaRPr>
          </a:p>
          <a:p>
            <a:r>
              <a:rPr lang="en-US">
                <a:latin typeface="Arial" pitchFamily="34" charset="0"/>
              </a:rPr>
              <a:t>The detector generates an electrical pulse when light falls on it.</a:t>
            </a:r>
          </a:p>
          <a:p>
            <a:endParaRPr lang="en-US">
              <a:latin typeface="Arial" pitchFamily="34" charset="0"/>
            </a:endParaRPr>
          </a:p>
          <a:p>
            <a:r>
              <a:rPr lang="en-US">
                <a:latin typeface="Arial" pitchFamily="34" charset="0"/>
              </a:rPr>
              <a:t>By attaching a light source to one end of an optical fiber and a detector to the other, we have a unidirectional data transmission system that accepts an electrical signal, converts and transmits it by light pulses, and then reconverts the output to an electrical signal at the receiving end.</a:t>
            </a:r>
          </a:p>
          <a:p>
            <a:endParaRPr lang="en-US">
              <a:latin typeface="Arial" pitchFamily="34" charset="0"/>
            </a:endParaRPr>
          </a:p>
        </p:txBody>
      </p:sp>
      <p:sp>
        <p:nvSpPr>
          <p:cNvPr id="140292"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16EF97F-20E3-4F65-90CA-374C6EF5134E}" type="slidenum">
              <a:rPr lang="zh-CN" altLang="en-US" smtClean="0"/>
              <a:pPr eaLnBrk="1" hangingPunct="1">
                <a:defRPr/>
              </a:pPr>
              <a:t>33</a:t>
            </a:fld>
            <a:endParaRPr lang="en-US" altLang="zh-CN"/>
          </a:p>
        </p:txBody>
      </p:sp>
    </p:spTree>
    <p:extLst>
      <p:ext uri="{BB962C8B-B14F-4D97-AF65-F5344CB8AC3E}">
        <p14:creationId xmlns:p14="http://schemas.microsoft.com/office/powerpoint/2010/main" val="7108760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5CF5E93-AF46-4F81-98C8-938017A2DD6A}" type="slidenum">
              <a:rPr lang="zh-CN" altLang="en-US" smtClean="0"/>
              <a:pPr eaLnBrk="1" hangingPunct="1">
                <a:defRPr/>
              </a:pPr>
              <a:t>3</a:t>
            </a:fld>
            <a:endParaRPr lang="en-US" altLang="zh-CN"/>
          </a:p>
        </p:txBody>
      </p:sp>
      <p:sp>
        <p:nvSpPr>
          <p:cNvPr id="115715" name="Rectangle 2"/>
          <p:cNvSpPr>
            <a:spLocks noGrp="1" noRot="1" noChangeAspect="1" noChangeArrowheads="1" noTextEdit="1"/>
          </p:cNvSpPr>
          <p:nvPr>
            <p:ph type="sldImg"/>
          </p:nvPr>
        </p:nvSpPr>
        <p:spPr>
          <a:ln/>
        </p:spPr>
      </p:sp>
      <p:sp>
        <p:nvSpPr>
          <p:cNvPr id="115716" name="Rectangle 3"/>
          <p:cNvSpPr>
            <a:spLocks noGrp="1" noChangeArrowheads="1"/>
          </p:cNvSpPr>
          <p:nvPr>
            <p:ph type="body" idx="1"/>
          </p:nvPr>
        </p:nvSpPr>
        <p:spPr>
          <a:xfrm>
            <a:off x="946150" y="4862513"/>
            <a:ext cx="5207000" cy="4605337"/>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Every one should present himself</a:t>
            </a:r>
          </a:p>
        </p:txBody>
      </p:sp>
    </p:spTree>
    <p:extLst>
      <p:ext uri="{BB962C8B-B14F-4D97-AF65-F5344CB8AC3E}">
        <p14:creationId xmlns:p14="http://schemas.microsoft.com/office/powerpoint/2010/main" val="248175046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6188C12D-5FD0-473F-A3AF-A321D36FDC81}" type="slidenum">
              <a:rPr lang="zh-CN" altLang="en-US" smtClean="0"/>
              <a:pPr eaLnBrk="1" hangingPunct="1">
                <a:defRPr/>
              </a:pPr>
              <a:t>34</a:t>
            </a:fld>
            <a:endParaRPr lang="en-US" altLang="zh-CN"/>
          </a:p>
        </p:txBody>
      </p:sp>
      <p:sp>
        <p:nvSpPr>
          <p:cNvPr id="143363" name="Rectangle 2"/>
          <p:cNvSpPr>
            <a:spLocks noGrp="1" noRot="1" noChangeAspect="1" noChangeArrowheads="1" noTextEdit="1"/>
          </p:cNvSpPr>
          <p:nvPr>
            <p:ph type="sldImg"/>
          </p:nvPr>
        </p:nvSpPr>
        <p:spPr>
          <a:ln/>
        </p:spPr>
      </p:sp>
      <p:sp>
        <p:nvSpPr>
          <p:cNvPr id="1433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b="1">
                <a:latin typeface="Arial" pitchFamily="34" charset="0"/>
              </a:rPr>
              <a:t>incident ['insidənt] </a:t>
            </a:r>
            <a:r>
              <a:rPr lang="en-US" altLang="zh-CN">
                <a:latin typeface="Arial" pitchFamily="34" charset="0"/>
              </a:rPr>
              <a:t>adj. [</a:t>
            </a:r>
            <a:r>
              <a:rPr lang="zh-CN" altLang="en-US">
                <a:latin typeface="Arial" pitchFamily="34" charset="0"/>
              </a:rPr>
              <a:t>光</a:t>
            </a:r>
            <a:r>
              <a:rPr lang="en-US" altLang="zh-CN">
                <a:latin typeface="Arial" pitchFamily="34" charset="0"/>
              </a:rPr>
              <a:t>] </a:t>
            </a:r>
            <a:r>
              <a:rPr lang="zh-CN" altLang="en-US">
                <a:latin typeface="Arial" pitchFamily="34" charset="0"/>
              </a:rPr>
              <a:t>入射的；</a:t>
            </a:r>
            <a:endParaRPr lang="en-US" altLang="zh-CN">
              <a:latin typeface="Arial" pitchFamily="34" charset="0"/>
            </a:endParaRPr>
          </a:p>
          <a:p>
            <a:r>
              <a:rPr lang="en-US" altLang="zh-CN">
                <a:latin typeface="Arial" pitchFamily="34" charset="0"/>
              </a:rPr>
              <a:t>Incidence </a:t>
            </a:r>
          </a:p>
          <a:p>
            <a:r>
              <a:rPr lang="en-US" altLang="zh-CN">
                <a:latin typeface="Arial" pitchFamily="34" charset="0"/>
              </a:rPr>
              <a:t>silica  [ˈsilikə] n. </a:t>
            </a:r>
            <a:r>
              <a:rPr lang="zh-CN" altLang="en-US">
                <a:latin typeface="Arial" pitchFamily="34" charset="0"/>
              </a:rPr>
              <a:t>硅石</a:t>
            </a:r>
            <a:r>
              <a:rPr lang="en-US" altLang="zh-CN">
                <a:latin typeface="Arial" pitchFamily="34" charset="0"/>
              </a:rPr>
              <a:t>, </a:t>
            </a:r>
            <a:r>
              <a:rPr lang="zh-CN" altLang="en-US">
                <a:latin typeface="Arial" pitchFamily="34" charset="0"/>
              </a:rPr>
              <a:t>二氧化硅</a:t>
            </a:r>
            <a:endParaRPr lang="en-US" altLang="zh-CN">
              <a:latin typeface="Arial" pitchFamily="34" charset="0"/>
            </a:endParaRPr>
          </a:p>
          <a:p>
            <a:r>
              <a:rPr lang="en-US" altLang="zh-CN" b="1">
                <a:latin typeface="Arial" pitchFamily="34" charset="0"/>
              </a:rPr>
              <a:t>Fused </a:t>
            </a:r>
            <a:r>
              <a:rPr lang="zh-CN" altLang="en-US" b="1">
                <a:latin typeface="Arial" pitchFamily="34" charset="0"/>
              </a:rPr>
              <a:t>变形</a:t>
            </a:r>
            <a:r>
              <a:rPr lang="en-US" altLang="zh-CN" b="1">
                <a:latin typeface="Arial" pitchFamily="34" charset="0"/>
              </a:rPr>
              <a:t>:</a:t>
            </a:r>
          </a:p>
          <a:p>
            <a:r>
              <a:rPr lang="en-US" b="1">
                <a:latin typeface="Arial" pitchFamily="34" charset="0"/>
              </a:rPr>
              <a:t>refracted [ri'frækt] </a:t>
            </a:r>
            <a:r>
              <a:rPr lang="zh-CN" altLang="en-US">
                <a:latin typeface="Arial" pitchFamily="34" charset="0"/>
              </a:rPr>
              <a:t>折射</a:t>
            </a:r>
            <a:r>
              <a:rPr lang="en-US" altLang="zh-CN">
                <a:latin typeface="Arial" pitchFamily="34" charset="0"/>
              </a:rPr>
              <a:t>   bent</a:t>
            </a:r>
          </a:p>
          <a:p>
            <a:r>
              <a:rPr lang="en-US" altLang="zh-CN">
                <a:latin typeface="Arial" pitchFamily="34" charset="0"/>
              </a:rPr>
              <a:t>Refraction   </a:t>
            </a:r>
            <a:r>
              <a:rPr lang="zh-CN" altLang="en-US">
                <a:latin typeface="Arial" pitchFamily="34" charset="0"/>
              </a:rPr>
              <a:t>折射</a:t>
            </a:r>
            <a:endParaRPr lang="en-US" altLang="zh-CN">
              <a:latin typeface="Arial" pitchFamily="34" charset="0"/>
            </a:endParaRPr>
          </a:p>
          <a:p>
            <a:r>
              <a:rPr lang="en-US" altLang="zh-CN">
                <a:latin typeface="Arial" pitchFamily="34" charset="0"/>
              </a:rPr>
              <a:t>impinging [im'pindʒiŋ] v. </a:t>
            </a:r>
            <a:r>
              <a:rPr lang="zh-CN" altLang="en-US">
                <a:latin typeface="Arial" pitchFamily="34" charset="0"/>
              </a:rPr>
              <a:t>冲击，撞击（</a:t>
            </a:r>
            <a:r>
              <a:rPr lang="en-US" altLang="zh-CN">
                <a:latin typeface="Arial" pitchFamily="34" charset="0"/>
              </a:rPr>
              <a:t>impinge</a:t>
            </a:r>
            <a:r>
              <a:rPr lang="zh-CN" altLang="en-US">
                <a:latin typeface="Arial" pitchFamily="34" charset="0"/>
              </a:rPr>
              <a:t>的现在分词形式）</a:t>
            </a:r>
          </a:p>
          <a:p>
            <a:r>
              <a:rPr lang="en-US" altLang="zh-CN">
                <a:latin typeface="Arial" pitchFamily="34" charset="0"/>
              </a:rPr>
              <a:t>impinge on </a:t>
            </a:r>
            <a:r>
              <a:rPr lang="zh-CN" altLang="en-US">
                <a:latin typeface="Arial" pitchFamily="34" charset="0"/>
              </a:rPr>
              <a:t>影响；撞击；侵犯；紧密接触 </a:t>
            </a:r>
          </a:p>
          <a:p>
            <a:endParaRPr lang="en-US" altLang="zh-CN">
              <a:latin typeface="Arial" pitchFamily="34" charset="0"/>
            </a:endParaRPr>
          </a:p>
          <a:p>
            <a:r>
              <a:rPr lang="en-US" altLang="zh-CN">
                <a:latin typeface="Arial" pitchFamily="34" charset="0"/>
              </a:rPr>
              <a:t>This transmission system would leak light and be useless in practice except for an interesting principle of physics. When a light ray passes from one medium to another, for example, from fused silica to air, the ray is refracted (bent) at the silica/air boundary, as shown in </a:t>
            </a:r>
            <a:r>
              <a:rPr lang="en-US" altLang="zh-CN">
                <a:latin typeface="Arial" pitchFamily="34" charset="0"/>
                <a:hlinkClick r:id="" action="ppaction://hlinkfile"/>
              </a:rPr>
              <a:t>Fig. 2-5(a)</a:t>
            </a:r>
            <a:r>
              <a:rPr lang="en-US" altLang="zh-CN">
                <a:latin typeface="Arial" pitchFamily="34" charset="0"/>
              </a:rPr>
              <a:t>. Here we see a light ray incident on the boundary at an angle a</a:t>
            </a:r>
            <a:r>
              <a:rPr lang="en-US" altLang="zh-CN" baseline="-25000">
                <a:latin typeface="Arial" pitchFamily="34" charset="0"/>
              </a:rPr>
              <a:t>1</a:t>
            </a:r>
            <a:r>
              <a:rPr lang="en-US" altLang="zh-CN">
                <a:latin typeface="Arial" pitchFamily="34" charset="0"/>
              </a:rPr>
              <a:t> emerging at an angle b</a:t>
            </a:r>
            <a:r>
              <a:rPr lang="en-US" altLang="zh-CN" baseline="-25000">
                <a:latin typeface="Arial" pitchFamily="34" charset="0"/>
              </a:rPr>
              <a:t>1</a:t>
            </a:r>
            <a:r>
              <a:rPr lang="en-US" altLang="zh-CN">
                <a:latin typeface="Arial" pitchFamily="34" charset="0"/>
              </a:rPr>
              <a:t>. The amount of refraction depends on the properties of the two media (in particular, their indices of refraction). </a:t>
            </a:r>
          </a:p>
          <a:p>
            <a:endParaRPr lang="en-US" altLang="zh-CN">
              <a:latin typeface="Arial" pitchFamily="34" charset="0"/>
            </a:endParaRPr>
          </a:p>
          <a:p>
            <a:r>
              <a:rPr lang="en-US" altLang="zh-CN" b="1">
                <a:latin typeface="Arial" pitchFamily="34" charset="0"/>
              </a:rPr>
              <a:t>For angles of incidence above a certain critical value, the light is refracted back into the silica; none of it escapes into the air. </a:t>
            </a:r>
            <a:r>
              <a:rPr lang="en-US" altLang="zh-CN">
                <a:latin typeface="Arial" pitchFamily="34" charset="0"/>
              </a:rPr>
              <a:t>Thus, a light ray incident at or above the critical angle is trapped inside the fiber, as shown in </a:t>
            </a:r>
            <a:r>
              <a:rPr lang="en-US" altLang="zh-CN">
                <a:latin typeface="Arial" pitchFamily="34" charset="0"/>
                <a:hlinkClick r:id="" action="ppaction://hlinkfile"/>
              </a:rPr>
              <a:t>Fig. 2-5(b)</a:t>
            </a:r>
            <a:r>
              <a:rPr lang="en-US" altLang="zh-CN">
                <a:latin typeface="Arial" pitchFamily="34" charset="0"/>
              </a:rPr>
              <a:t>, and can propagate for many kilometers with virtually no loss.</a:t>
            </a:r>
          </a:p>
          <a:p>
            <a:pPr eaLnBrk="1" hangingPunct="1"/>
            <a:endParaRPr lang="zh-CN" altLang="en-US">
              <a:latin typeface="Arial" pitchFamily="34" charset="0"/>
            </a:endParaRPr>
          </a:p>
        </p:txBody>
      </p:sp>
    </p:spTree>
    <p:extLst>
      <p:ext uri="{BB962C8B-B14F-4D97-AF65-F5344CB8AC3E}">
        <p14:creationId xmlns:p14="http://schemas.microsoft.com/office/powerpoint/2010/main" val="27251013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B085AC9-F40D-4990-ADDD-F855AAF27577}" type="slidenum">
              <a:rPr lang="zh-CN" altLang="en-US" smtClean="0"/>
              <a:pPr eaLnBrk="1" hangingPunct="1">
                <a:defRPr/>
              </a:pPr>
              <a:t>35</a:t>
            </a:fld>
            <a:endParaRPr lang="en-US" altLang="zh-CN"/>
          </a:p>
        </p:txBody>
      </p:sp>
      <p:sp>
        <p:nvSpPr>
          <p:cNvPr id="144387" name="Rectangle 2"/>
          <p:cNvSpPr>
            <a:spLocks noGrp="1" noRot="1" noChangeAspect="1" noChangeArrowheads="1" noTextEdit="1"/>
          </p:cNvSpPr>
          <p:nvPr>
            <p:ph type="sldImg"/>
          </p:nvPr>
        </p:nvSpPr>
        <p:spPr>
          <a:ln/>
        </p:spPr>
      </p:sp>
      <p:sp>
        <p:nvSpPr>
          <p:cNvPr id="1443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a:latin typeface="Arial" pitchFamily="34" charset="0"/>
              </a:rPr>
              <a:t>diameter [dai'æmitə]  </a:t>
            </a:r>
            <a:r>
              <a:rPr lang="en-US">
                <a:latin typeface="Arial" pitchFamily="34" charset="0"/>
              </a:rPr>
              <a:t>n. </a:t>
            </a:r>
            <a:r>
              <a:rPr lang="zh-CN" altLang="en-US">
                <a:latin typeface="Arial" pitchFamily="34" charset="0"/>
              </a:rPr>
              <a:t>直径</a:t>
            </a:r>
            <a:endParaRPr lang="en-US" altLang="zh-CN">
              <a:latin typeface="Arial" pitchFamily="34" charset="0"/>
            </a:endParaRPr>
          </a:p>
          <a:p>
            <a:endParaRPr lang="en-US" altLang="zh-CN">
              <a:latin typeface="Arial" pitchFamily="34" charset="0"/>
            </a:endParaRPr>
          </a:p>
          <a:p>
            <a:r>
              <a:rPr lang="en-US" altLang="zh-CN">
                <a:latin typeface="Arial" pitchFamily="34" charset="0"/>
              </a:rPr>
              <a:t>Cladding Glass </a:t>
            </a:r>
            <a:r>
              <a:rPr lang="zh-CN" altLang="en-US">
                <a:latin typeface="Arial" pitchFamily="34" charset="0"/>
              </a:rPr>
              <a:t>覆盖</a:t>
            </a:r>
            <a:endParaRPr lang="en-US" altLang="zh-CN">
              <a:latin typeface="Arial" pitchFamily="34" charset="0"/>
            </a:endParaRPr>
          </a:p>
          <a:p>
            <a:endParaRPr lang="en-US" altLang="zh-CN">
              <a:latin typeface="Arial" pitchFamily="34" charset="0"/>
            </a:endParaRPr>
          </a:p>
          <a:p>
            <a:r>
              <a:rPr lang="en-US" altLang="zh-CN">
                <a:latin typeface="Arial" pitchFamily="34" charset="0"/>
              </a:rPr>
              <a:t>Fiber cable types</a:t>
            </a:r>
          </a:p>
          <a:p>
            <a:r>
              <a:rPr lang="en-US" altLang="zh-CN">
                <a:latin typeface="Arial" pitchFamily="34" charset="0"/>
              </a:rPr>
              <a:t>"Multi-mode" vs. "Single-mode" describes two different kinds of fiber cable.</a:t>
            </a:r>
          </a:p>
          <a:p>
            <a:endParaRPr lang="en-US" altLang="zh-CN">
              <a:latin typeface="Arial" pitchFamily="34" charset="0"/>
            </a:endParaRPr>
          </a:p>
          <a:p>
            <a:r>
              <a:rPr lang="en-US" altLang="zh-CN">
                <a:latin typeface="Arial" pitchFamily="34" charset="0"/>
              </a:rPr>
              <a:t>Multi-mode cable has a thick core:</a:t>
            </a:r>
          </a:p>
          <a:p>
            <a:endParaRPr lang="en-US" altLang="zh-CN">
              <a:latin typeface="Arial" pitchFamily="34" charset="0"/>
            </a:endParaRPr>
          </a:p>
          <a:p>
            <a:r>
              <a:rPr lang="en-US" altLang="zh-CN">
                <a:latin typeface="Arial" pitchFamily="34" charset="0"/>
              </a:rPr>
              <a:t>Single-mode cable has a thin core:</a:t>
            </a:r>
          </a:p>
          <a:p>
            <a:endParaRPr lang="en-US" altLang="zh-CN">
              <a:latin typeface="Arial" pitchFamily="34" charset="0"/>
            </a:endParaRPr>
          </a:p>
          <a:p>
            <a:r>
              <a:rPr lang="en-US" altLang="zh-CN">
                <a:latin typeface="Arial" pitchFamily="34" charset="0"/>
              </a:rPr>
              <a:t>Light travels through a multi-mode fiber in many directions, whereas it travels through a single-mode fiber in only one direction:</a:t>
            </a:r>
          </a:p>
          <a:p>
            <a:endParaRPr lang="en-US" altLang="zh-CN">
              <a:latin typeface="Arial" pitchFamily="34" charset="0"/>
            </a:endParaRPr>
          </a:p>
          <a:p>
            <a:r>
              <a:rPr lang="en-US" altLang="zh-CN">
                <a:latin typeface="Arial" pitchFamily="34" charset="0"/>
              </a:rPr>
              <a:t>Single-mode cable is more expensive and more difficult to terminate, but is good for vastly greater distances.</a:t>
            </a:r>
          </a:p>
          <a:p>
            <a:endParaRPr lang="en-US" altLang="zh-CN">
              <a:latin typeface="Arial" pitchFamily="34" charset="0"/>
            </a:endParaRPr>
          </a:p>
          <a:p>
            <a:r>
              <a:rPr lang="en-US" altLang="zh-CN">
                <a:latin typeface="Arial" pitchFamily="34" charset="0"/>
              </a:rPr>
              <a:t>IMC Networks has a good paper on the above subject for further explanation. Click here.</a:t>
            </a:r>
          </a:p>
          <a:p>
            <a:endParaRPr lang="en-US" altLang="zh-CN">
              <a:latin typeface="Arial" pitchFamily="34" charset="0"/>
            </a:endParaRPr>
          </a:p>
          <a:p>
            <a:r>
              <a:rPr lang="en-US" altLang="zh-CN">
                <a:latin typeface="Arial" pitchFamily="34" charset="0"/>
              </a:rPr>
              <a:t>Lanshack also has a very good general tutorial on fiber optics. Click here.</a:t>
            </a:r>
            <a:endParaRPr lang="zh-CN" altLang="en-US">
              <a:latin typeface="Arial" pitchFamily="34" charset="0"/>
            </a:endParaRPr>
          </a:p>
          <a:p>
            <a:pPr eaLnBrk="1" hangingPunct="1"/>
            <a:endParaRPr lang="zh-CN" altLang="en-US">
              <a:latin typeface="Arial" pitchFamily="34" charset="0"/>
            </a:endParaRPr>
          </a:p>
        </p:txBody>
      </p:sp>
    </p:spTree>
    <p:extLst>
      <p:ext uri="{BB962C8B-B14F-4D97-AF65-F5344CB8AC3E}">
        <p14:creationId xmlns:p14="http://schemas.microsoft.com/office/powerpoint/2010/main" val="23766294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63505A1-96DA-465C-B811-F40F61F971F4}" type="slidenum">
              <a:rPr lang="zh-CN" altLang="en-US" smtClean="0"/>
              <a:pPr eaLnBrk="1" hangingPunct="1">
                <a:defRPr/>
              </a:pPr>
              <a:t>36</a:t>
            </a:fld>
            <a:endParaRPr lang="en-US" altLang="zh-CN"/>
          </a:p>
        </p:txBody>
      </p:sp>
      <p:sp>
        <p:nvSpPr>
          <p:cNvPr id="145411" name="Rectangle 2"/>
          <p:cNvSpPr>
            <a:spLocks noGrp="1" noRot="1" noChangeAspect="1" noChangeArrowheads="1" noTextEdit="1"/>
          </p:cNvSpPr>
          <p:nvPr>
            <p:ph type="sldImg"/>
          </p:nvPr>
        </p:nvSpPr>
        <p:spPr>
          <a:ln/>
        </p:spPr>
      </p:sp>
      <p:sp>
        <p:nvSpPr>
          <p:cNvPr id="1454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fr-FR" altLang="zh-CN">
                <a:latin typeface="Arial" pitchFamily="34" charset="0"/>
              </a:rPr>
              <a:t>[ˈinfrəˈred]</a:t>
            </a:r>
          </a:p>
          <a:p>
            <a:pPr eaLnBrk="1" hangingPunct="1"/>
            <a:r>
              <a:rPr lang="fr-FR" altLang="zh-CN">
                <a:latin typeface="Arial" pitchFamily="34" charset="0"/>
              </a:rPr>
              <a:t>adj.</a:t>
            </a:r>
          </a:p>
          <a:p>
            <a:pPr eaLnBrk="1" hangingPunct="1"/>
            <a:r>
              <a:rPr lang="fr-FR" altLang="zh-CN">
                <a:latin typeface="Arial" pitchFamily="34" charset="0"/>
              </a:rPr>
              <a:t>〈</a:t>
            </a:r>
            <a:r>
              <a:rPr lang="zh-CN" altLang="en-US">
                <a:latin typeface="Arial" pitchFamily="34" charset="0"/>
              </a:rPr>
              <a:t>物</a:t>
            </a:r>
            <a:r>
              <a:rPr lang="en-US" altLang="zh-CN">
                <a:latin typeface="Arial" pitchFamily="34" charset="0"/>
              </a:rPr>
              <a:t>〉</a:t>
            </a:r>
            <a:r>
              <a:rPr lang="zh-CN" altLang="en-US">
                <a:latin typeface="Arial" pitchFamily="34" charset="0"/>
              </a:rPr>
              <a:t>红外线的</a:t>
            </a:r>
          </a:p>
        </p:txBody>
      </p:sp>
    </p:spTree>
    <p:extLst>
      <p:ext uri="{BB962C8B-B14F-4D97-AF65-F5344CB8AC3E}">
        <p14:creationId xmlns:p14="http://schemas.microsoft.com/office/powerpoint/2010/main" val="1678302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7E8EA1D-BDC4-4B11-ACEF-87BD298ECB02}" type="slidenum">
              <a:rPr lang="zh-CN" altLang="en-US" smtClean="0"/>
              <a:pPr eaLnBrk="1" hangingPunct="1">
                <a:defRPr/>
              </a:pPr>
              <a:t>37</a:t>
            </a:fld>
            <a:endParaRPr lang="en-US" altLang="zh-CN"/>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sz="900" b="1">
                <a:latin typeface="Arial" pitchFamily="34" charset="0"/>
              </a:rPr>
              <a:t>soliton ['sɔlitɔn] </a:t>
            </a:r>
            <a:r>
              <a:rPr lang="en-US" sz="900">
                <a:latin typeface="Arial" pitchFamily="34" charset="0"/>
              </a:rPr>
              <a:t>n. </a:t>
            </a:r>
            <a:r>
              <a:rPr lang="zh-CN" altLang="en-US" sz="900">
                <a:latin typeface="Arial" pitchFamily="34" charset="0"/>
              </a:rPr>
              <a:t>孤子，光孤子；孤立子；孤波</a:t>
            </a:r>
          </a:p>
          <a:p>
            <a:r>
              <a:rPr lang="en-US" sz="900" b="1">
                <a:latin typeface="Arial" pitchFamily="34" charset="0"/>
              </a:rPr>
              <a:t>reciprocal [ri'siprəkəl] </a:t>
            </a:r>
            <a:r>
              <a:rPr lang="en-US" sz="900">
                <a:latin typeface="Arial" pitchFamily="34" charset="0"/>
              </a:rPr>
              <a:t>adj. </a:t>
            </a:r>
            <a:r>
              <a:rPr lang="zh-CN" altLang="en-US" sz="900">
                <a:latin typeface="Arial" pitchFamily="34" charset="0"/>
              </a:rPr>
              <a:t>相互的；互惠的；倒数的，彼此相反的</a:t>
            </a:r>
          </a:p>
          <a:p>
            <a:r>
              <a:rPr lang="en-US" altLang="zh-CN" sz="900" b="1">
                <a:latin typeface="Arial" pitchFamily="34" charset="0"/>
              </a:rPr>
              <a:t>hyperbolic [,haipə'bɔlik] </a:t>
            </a:r>
            <a:r>
              <a:rPr lang="en-US" altLang="zh-CN" sz="900">
                <a:latin typeface="Arial" pitchFamily="34" charset="0"/>
              </a:rPr>
              <a:t>adj. </a:t>
            </a:r>
            <a:r>
              <a:rPr lang="zh-CN" altLang="en-US" sz="900">
                <a:latin typeface="Arial" pitchFamily="34" charset="0"/>
              </a:rPr>
              <a:t>双曲线的；夸张的</a:t>
            </a:r>
          </a:p>
          <a:p>
            <a:pPr eaLnBrk="1" hangingPunct="1">
              <a:lnSpc>
                <a:spcPct val="80000"/>
              </a:lnSpc>
            </a:pPr>
            <a:endParaRPr lang="en-US" altLang="zh-CN" sz="900">
              <a:latin typeface="Arial" pitchFamily="34" charset="0"/>
            </a:endParaRPr>
          </a:p>
          <a:p>
            <a:pPr eaLnBrk="1" hangingPunct="1">
              <a:lnSpc>
                <a:spcPct val="80000"/>
              </a:lnSpc>
            </a:pPr>
            <a:r>
              <a:rPr lang="en-US" altLang="zh-CN" sz="900">
                <a:latin typeface="Arial" pitchFamily="34" charset="0"/>
              </a:rPr>
              <a:t>So it is possible to send pusles for thousands of kilometers with out appreciable shape distortion.</a:t>
            </a:r>
          </a:p>
          <a:p>
            <a:pPr eaLnBrk="1" hangingPunct="1">
              <a:lnSpc>
                <a:spcPct val="80000"/>
              </a:lnSpc>
            </a:pPr>
            <a:endParaRPr lang="en-US" altLang="zh-CN" sz="900">
              <a:latin typeface="Arial" pitchFamily="34" charset="0"/>
            </a:endParaRPr>
          </a:p>
          <a:p>
            <a:pPr eaLnBrk="1" hangingPunct="1">
              <a:lnSpc>
                <a:spcPct val="80000"/>
              </a:lnSpc>
            </a:pPr>
            <a:r>
              <a:rPr lang="en-US" altLang="zh-CN" sz="900">
                <a:latin typeface="Arial" pitchFamily="34" charset="0"/>
              </a:rPr>
              <a:t>A considerable amount of research is going on to take solitons out of the lab and into the field.</a:t>
            </a:r>
          </a:p>
          <a:p>
            <a:pPr eaLnBrk="1" hangingPunct="1">
              <a:lnSpc>
                <a:spcPct val="80000"/>
              </a:lnSpc>
            </a:pPr>
            <a:endParaRPr lang="en-US" altLang="zh-CN" sz="900">
              <a:latin typeface="Arial" pitchFamily="34" charset="0"/>
            </a:endParaRPr>
          </a:p>
          <a:p>
            <a:pPr eaLnBrk="1" hangingPunct="1">
              <a:lnSpc>
                <a:spcPct val="80000"/>
              </a:lnSpc>
            </a:pPr>
            <a:r>
              <a:rPr lang="en-US" altLang="zh-CN" sz="900">
                <a:latin typeface="Arial" pitchFamily="34" charset="0"/>
              </a:rPr>
              <a:t>Chromatic Dispersion </a:t>
            </a:r>
          </a:p>
          <a:p>
            <a:pPr eaLnBrk="1" hangingPunct="1">
              <a:lnSpc>
                <a:spcPct val="80000"/>
              </a:lnSpc>
            </a:pPr>
            <a:r>
              <a:rPr lang="en-US" altLang="zh-CN" sz="900">
                <a:latin typeface="Arial" pitchFamily="34" charset="0"/>
              </a:rPr>
              <a:t>Chromatic, or intramodal, dispersion occurs in both single mode and multimode optical fibers. Chromatic dispersion occurs because different colors of light travel through the fiber at different speeds. Since the different colors of light have different velocities, some colors arrive at the fiber end before others. This delay difference is called the differential group delay &amp;tau;(&amp;lambda;) per unit length. This differential group delay leads to pulse broadening. </a:t>
            </a:r>
          </a:p>
          <a:p>
            <a:pPr eaLnBrk="1" hangingPunct="1">
              <a:lnSpc>
                <a:spcPct val="80000"/>
              </a:lnSpc>
            </a:pPr>
            <a:r>
              <a:rPr lang="en-US" altLang="zh-CN" sz="900">
                <a:latin typeface="Arial" pitchFamily="34" charset="0"/>
              </a:rPr>
              <a:t>Chromatic dispersion is measured using EIA/TIA-455-168 in the time domain. Chromatic dispersion is also measured in the frequency domain using EIA/TIA-455-169 and EIA/TIA-455-175. These methods measure the composite optical fiber material and waveguide dispersion. To understand the contribution that material and waveguide dispersive mechanisms have on multimode and single mode fiber dispersion, refer to chapter 2. In this chapter we limit the discussion on chromatic dispersion to the time domain method described in EIA/TIA-455-168. </a:t>
            </a:r>
          </a:p>
          <a:p>
            <a:pPr eaLnBrk="1" hangingPunct="1">
              <a:lnSpc>
                <a:spcPct val="80000"/>
              </a:lnSpc>
            </a:pPr>
            <a:r>
              <a:rPr lang="en-US" altLang="zh-CN" sz="900">
                <a:latin typeface="Arial" pitchFamily="34" charset="0"/>
              </a:rPr>
              <a:t>The chromatic dispersion of multimode graded-index and single mode fiber is obtained by measuring fiber group delays in the time domain. These measurements are made using multiwavelength sources or multiple sources of different wavelengths. A multiwavelength source could be a wavelength-selectable laser. </a:t>
            </a:r>
          </a:p>
          <a:p>
            <a:pPr eaLnBrk="1" hangingPunct="1">
              <a:lnSpc>
                <a:spcPct val="80000"/>
              </a:lnSpc>
            </a:pPr>
            <a:r>
              <a:rPr lang="en-US" altLang="zh-CN" sz="900">
                <a:latin typeface="Arial" pitchFamily="34" charset="0"/>
              </a:rPr>
              <a:t>The pulse delay for both a long test sample fiber and a short reference fiber are measured over a range of wavelengths. The pulse delay for the reference fiber as a function of wavelength is &amp;tgr;in(&amp;lambda;). The pulse delay for the test fiber as a function of wavelength is &amp;tgr; out(&amp;lambda;). The group delay &amp;tgr;(&amp;lambda;). per unit length at each wavelength is </a:t>
            </a:r>
          </a:p>
          <a:p>
            <a:pPr eaLnBrk="1" hangingPunct="1">
              <a:lnSpc>
                <a:spcPct val="80000"/>
              </a:lnSpc>
            </a:pPr>
            <a:r>
              <a:rPr lang="en-US" altLang="zh-CN" sz="900">
                <a:latin typeface="Arial" pitchFamily="34" charset="0"/>
              </a:rPr>
              <a:t>  </a:t>
            </a:r>
          </a:p>
          <a:p>
            <a:pPr eaLnBrk="1" hangingPunct="1">
              <a:lnSpc>
                <a:spcPct val="80000"/>
              </a:lnSpc>
            </a:pPr>
            <a:r>
              <a:rPr lang="en-US" altLang="zh-CN" sz="900">
                <a:latin typeface="Arial" pitchFamily="34" charset="0"/>
              </a:rPr>
              <a:t>where Ls is the test sample fiber length in kilometers (km) and Lref is the reference sample length in km. </a:t>
            </a:r>
          </a:p>
          <a:p>
            <a:pPr eaLnBrk="1" hangingPunct="1">
              <a:lnSpc>
                <a:spcPct val="80000"/>
              </a:lnSpc>
            </a:pPr>
            <a:r>
              <a:rPr lang="en-US" altLang="zh-CN" sz="900">
                <a:latin typeface="Arial" pitchFamily="34" charset="0"/>
              </a:rPr>
              <a:t>The fiber chromatic dispersion is defined as the derivative, or slope, of the fiber group delay curve with respect to wavelength. Generally, the group delay as a function of wavelength is fit to a simple mathematical function and the derivative calculated. The range of wavelengths over which meaningful data is obtained depends on the wavelength range of optical source(s) used. The zero-dispersion wavelength (&amp;lambda;0) and the zero-dispersion slope (S0) are determined from the chromatic dispersion curve. </a:t>
            </a:r>
          </a:p>
          <a:p>
            <a:pPr eaLnBrk="1" hangingPunct="1">
              <a:lnSpc>
                <a:spcPct val="80000"/>
              </a:lnSpc>
            </a:pPr>
            <a:r>
              <a:rPr lang="en-US" altLang="zh-CN" sz="900">
                <a:latin typeface="Arial" pitchFamily="34" charset="0"/>
              </a:rPr>
              <a:t>Q.12 Delay differences between the source wavelengths occur as the optical signal propagates along the fiber. What is this called?</a:t>
            </a:r>
            <a:br>
              <a:rPr lang="en-US" altLang="zh-CN" sz="900">
                <a:latin typeface="Arial" pitchFamily="34" charset="0"/>
              </a:rPr>
            </a:br>
            <a:r>
              <a:rPr lang="en-US" altLang="zh-CN" sz="900">
                <a:latin typeface="Arial" pitchFamily="34" charset="0"/>
              </a:rPr>
              <a:t>Q.13 What determines the range of wavelengths over which meaningful data is obtained for calculating the chromatic dispersion?</a:t>
            </a:r>
          </a:p>
          <a:p>
            <a:pPr eaLnBrk="1" hangingPunct="1">
              <a:lnSpc>
                <a:spcPct val="80000"/>
              </a:lnSpc>
            </a:pPr>
            <a:endParaRPr lang="zh-CN" altLang="en-US" sz="900">
              <a:latin typeface="Arial" pitchFamily="34" charset="0"/>
            </a:endParaRPr>
          </a:p>
          <a:p>
            <a:pPr eaLnBrk="1" hangingPunct="1">
              <a:lnSpc>
                <a:spcPct val="80000"/>
              </a:lnSpc>
            </a:pPr>
            <a:r>
              <a:rPr lang="zh-CN" altLang="en-US" sz="900" b="1">
                <a:latin typeface="Arial" pitchFamily="34" charset="0"/>
              </a:rPr>
              <a:t>色散的分类</a:t>
            </a:r>
          </a:p>
          <a:p>
            <a:pPr eaLnBrk="1" hangingPunct="1">
              <a:lnSpc>
                <a:spcPct val="80000"/>
              </a:lnSpc>
            </a:pPr>
            <a:r>
              <a:rPr lang="zh-CN" altLang="en-US" sz="900">
                <a:latin typeface="Arial" pitchFamily="34" charset="0"/>
              </a:rPr>
              <a:t>　　光纤的色散主要由模式色散、材料色散和波导色散组成。其中，材料色散与波导色散都与波长有关，所以又统称为波长色散。</a:t>
            </a:r>
            <a:endParaRPr lang="zh-CN" altLang="en-US" sz="900" b="1">
              <a:latin typeface="Arial" pitchFamily="34" charset="0"/>
            </a:endParaRPr>
          </a:p>
          <a:p>
            <a:pPr eaLnBrk="1" hangingPunct="1">
              <a:lnSpc>
                <a:spcPct val="80000"/>
              </a:lnSpc>
            </a:pPr>
            <a:r>
              <a:rPr lang="zh-CN" altLang="en-US" sz="900" b="1">
                <a:latin typeface="Arial" pitchFamily="34" charset="0"/>
              </a:rPr>
              <a:t>模式色散</a:t>
            </a:r>
          </a:p>
          <a:p>
            <a:pPr eaLnBrk="1" hangingPunct="1">
              <a:lnSpc>
                <a:spcPct val="80000"/>
              </a:lnSpc>
            </a:pPr>
            <a:r>
              <a:rPr lang="zh-CN" altLang="en-US" sz="900">
                <a:latin typeface="Arial" pitchFamily="34" charset="0"/>
              </a:rPr>
              <a:t>　　在多模光纤中，传输的模式很多，不同的模式，其传输路径不同，所经过的路程就不同，达终点的时间也就不同，这就引起了脉冲的展宽。对模式色散进行的严密分析比较复杂，这里仅作简单讨论。我们知道，在同一根光纤中，高次模到达终点走的路程长，低次模走的路程短，这就意味着高次模到达终点需要的时间长，低次模到达点需要的时间短。在同一条长度为的光纤上，最高次模与最低次模到达终点所用的时间差，就是这段光纤产生的脉冲展宽。</a:t>
            </a:r>
          </a:p>
          <a:p>
            <a:pPr eaLnBrk="1" hangingPunct="1">
              <a:lnSpc>
                <a:spcPct val="80000"/>
              </a:lnSpc>
            </a:pPr>
            <a:r>
              <a:rPr lang="zh-CN" altLang="en-US" sz="900">
                <a:latin typeface="Arial" pitchFamily="34" charset="0"/>
              </a:rPr>
              <a:t>　　影响光纤时延差的因素有两个：纤芯－包层相对折射率差和光纤的长度。光纤的时延差与纤芯－包层相对折射率差成正比。其中是纤芯的折射率，是包层的折射率。越大，时延差就会越大，光脉冲展宽也越大。从减小光纤时延差的观点上看，希望较小为好，这种小的光纤称为弱导光纤。通信用光纤都是弱导光纤。另外，光纤越长，时延差也越大，色散也越大。</a:t>
            </a:r>
            <a:endParaRPr lang="zh-CN" altLang="en-US" sz="900" b="1">
              <a:latin typeface="Arial" pitchFamily="34" charset="0"/>
            </a:endParaRPr>
          </a:p>
          <a:p>
            <a:pPr eaLnBrk="1" hangingPunct="1">
              <a:lnSpc>
                <a:spcPct val="80000"/>
              </a:lnSpc>
            </a:pPr>
            <a:r>
              <a:rPr lang="zh-CN" altLang="en-US" sz="900" b="1">
                <a:latin typeface="Arial" pitchFamily="34" charset="0"/>
              </a:rPr>
              <a:t>材料色散</a:t>
            </a:r>
          </a:p>
          <a:p>
            <a:pPr eaLnBrk="1" hangingPunct="1">
              <a:lnSpc>
                <a:spcPct val="80000"/>
              </a:lnSpc>
            </a:pPr>
            <a:r>
              <a:rPr lang="zh-CN" altLang="en-US" sz="900">
                <a:latin typeface="Arial" pitchFamily="34" charset="0"/>
              </a:rPr>
              <a:t>　　材料色散是由光纤材料自身特性造成的。石英玻璃的折射率，严格来说，并不是一个固定的常数，而是对不同的传输波长有不同的值。光纤通信实际上用的光源发出的光，并不是只有理想的单一波长，而是有一定的波谱宽度。当光在折射率</a:t>
            </a:r>
            <a:r>
              <a:rPr lang="en-US" altLang="zh-CN" sz="900">
                <a:latin typeface="Arial" pitchFamily="34" charset="0"/>
              </a:rPr>
              <a:t>n</a:t>
            </a:r>
            <a:r>
              <a:rPr lang="zh-CN" altLang="en-US" sz="900">
                <a:latin typeface="Arial" pitchFamily="34" charset="0"/>
              </a:rPr>
              <a:t>的为介质中传播时，其速度</a:t>
            </a:r>
            <a:r>
              <a:rPr lang="en-US" altLang="zh-CN" sz="900">
                <a:latin typeface="Arial" pitchFamily="34" charset="0"/>
              </a:rPr>
              <a:t>v</a:t>
            </a:r>
            <a:r>
              <a:rPr lang="zh-CN" altLang="en-US" sz="900">
                <a:latin typeface="Arial" pitchFamily="34" charset="0"/>
              </a:rPr>
              <a:t>与空气中的光速</a:t>
            </a:r>
            <a:r>
              <a:rPr lang="en-US" altLang="zh-CN" sz="900">
                <a:latin typeface="Arial" pitchFamily="34" charset="0"/>
              </a:rPr>
              <a:t>C</a:t>
            </a:r>
            <a:r>
              <a:rPr lang="zh-CN" altLang="en-US" sz="900">
                <a:latin typeface="Arial" pitchFamily="34" charset="0"/>
              </a:rPr>
              <a:t>之间的关系为：</a:t>
            </a:r>
            <a:br>
              <a:rPr lang="zh-CN" altLang="en-US" sz="900">
                <a:latin typeface="Arial" pitchFamily="34" charset="0"/>
              </a:rPr>
            </a:br>
            <a:r>
              <a:rPr lang="zh-CN" altLang="en-US" sz="900">
                <a:latin typeface="Arial" pitchFamily="34" charset="0"/>
              </a:rPr>
              <a:t>　　　　　　　　　　　　　　</a:t>
            </a:r>
            <a:r>
              <a:rPr lang="en-US" altLang="zh-CN" sz="900">
                <a:latin typeface="Arial" pitchFamily="34" charset="0"/>
              </a:rPr>
              <a:t>v=C/n</a:t>
            </a:r>
          </a:p>
          <a:p>
            <a:pPr eaLnBrk="1" hangingPunct="1">
              <a:lnSpc>
                <a:spcPct val="80000"/>
              </a:lnSpc>
            </a:pPr>
            <a:r>
              <a:rPr lang="zh-CN" altLang="en-US" sz="900">
                <a:latin typeface="Arial" pitchFamily="34" charset="0"/>
              </a:rPr>
              <a:t>　　光的波长不同，折射率</a:t>
            </a:r>
            <a:r>
              <a:rPr lang="en-US" altLang="zh-CN" sz="900">
                <a:latin typeface="Arial" pitchFamily="34" charset="0"/>
              </a:rPr>
              <a:t>n</a:t>
            </a:r>
            <a:r>
              <a:rPr lang="zh-CN" altLang="en-US" sz="900">
                <a:latin typeface="Arial" pitchFamily="34" charset="0"/>
              </a:rPr>
              <a:t>就不同，光传输的速度也就不同。因此，当把具有一定光谱宽度的光源发出的光脉冲射入光纤内传输时，光的传输速度将随光波长的不同而改变，到达终端时将产生时延差，从而引起脉冲波形展宽。</a:t>
            </a:r>
            <a:endParaRPr lang="zh-CN" altLang="en-US" sz="900" b="1">
              <a:latin typeface="Arial" pitchFamily="34" charset="0"/>
            </a:endParaRPr>
          </a:p>
          <a:p>
            <a:pPr eaLnBrk="1" hangingPunct="1">
              <a:lnSpc>
                <a:spcPct val="80000"/>
              </a:lnSpc>
            </a:pPr>
            <a:r>
              <a:rPr lang="zh-CN" altLang="en-US" sz="900" b="1">
                <a:latin typeface="Arial" pitchFamily="34" charset="0"/>
              </a:rPr>
              <a:t>波导色散</a:t>
            </a:r>
          </a:p>
          <a:p>
            <a:pPr eaLnBrk="1" hangingPunct="1">
              <a:lnSpc>
                <a:spcPct val="80000"/>
              </a:lnSpc>
            </a:pPr>
            <a:r>
              <a:rPr lang="zh-CN" altLang="en-US" sz="900">
                <a:latin typeface="Arial" pitchFamily="34" charset="0"/>
              </a:rPr>
              <a:t>　　光纤的第三类色散是波导色散。由于光纤的纤芯与包层的折射率差很小，因此在交接口产生全反射时，就可能有一部分光进入包层之内。这部分光在包层内传输一定距离后，又可能回到纤芯中继续传输。进入包层内的这部分光强的大小与光波长有关，这就相当于光传输路径长度随光波波长的不同而异。把有一定波谱宽度的光源发出的光脉冲射入光纤后，由于不同波长的光传输路径不完全相同，所以到达终点的时间也不相同，从而出现脉冲展宽。具体来说，入射光的波长越长，进入包层中的光强比例就越大，这部分光走过的距离就越长。这种色散是由光纤中的光波导引起的，由此产生的脉冲展宽现象叫做波导色散。</a:t>
            </a:r>
            <a:endParaRPr lang="zh-CN" altLang="en-US" sz="900" b="1">
              <a:latin typeface="Arial" pitchFamily="34" charset="0"/>
            </a:endParaRPr>
          </a:p>
          <a:p>
            <a:pPr eaLnBrk="1" hangingPunct="1">
              <a:lnSpc>
                <a:spcPct val="80000"/>
              </a:lnSpc>
            </a:pPr>
            <a:r>
              <a:rPr lang="zh-CN" altLang="en-US" sz="900" b="1">
                <a:latin typeface="Arial" pitchFamily="34" charset="0"/>
              </a:rPr>
              <a:t>三种色散的比较</a:t>
            </a:r>
          </a:p>
          <a:p>
            <a:pPr eaLnBrk="1" hangingPunct="1">
              <a:lnSpc>
                <a:spcPct val="80000"/>
              </a:lnSpc>
            </a:pPr>
            <a:r>
              <a:rPr lang="zh-CN" altLang="en-US" sz="900">
                <a:latin typeface="Arial" pitchFamily="34" charset="0"/>
              </a:rPr>
              <a:t>　　一般来说，光纤三种色散的大小顺序是：</a:t>
            </a:r>
          </a:p>
          <a:p>
            <a:pPr eaLnBrk="1" hangingPunct="1">
              <a:lnSpc>
                <a:spcPct val="80000"/>
              </a:lnSpc>
            </a:pPr>
            <a:r>
              <a:rPr lang="zh-CN" altLang="en-US" sz="900">
                <a:latin typeface="Arial" pitchFamily="34" charset="0"/>
              </a:rPr>
              <a:t>　　　　　　　　　　　　　　模式色散</a:t>
            </a:r>
            <a:r>
              <a:rPr lang="en-US" altLang="zh-CN" sz="900">
                <a:latin typeface="Arial" pitchFamily="34" charset="0"/>
              </a:rPr>
              <a:t>&gt;</a:t>
            </a:r>
            <a:r>
              <a:rPr lang="zh-CN" altLang="en-US" sz="900">
                <a:latin typeface="Arial" pitchFamily="34" charset="0"/>
              </a:rPr>
              <a:t>材料色散</a:t>
            </a:r>
            <a:r>
              <a:rPr lang="en-US" altLang="zh-CN" sz="900">
                <a:latin typeface="Arial" pitchFamily="34" charset="0"/>
              </a:rPr>
              <a:t>&gt;</a:t>
            </a:r>
            <a:r>
              <a:rPr lang="zh-CN" altLang="en-US" sz="900">
                <a:latin typeface="Arial" pitchFamily="34" charset="0"/>
              </a:rPr>
              <a:t>波导色散</a:t>
            </a:r>
          </a:p>
          <a:p>
            <a:pPr eaLnBrk="1" hangingPunct="1">
              <a:lnSpc>
                <a:spcPct val="80000"/>
              </a:lnSpc>
            </a:pPr>
            <a:r>
              <a:rPr lang="zh-CN" altLang="en-US" sz="900">
                <a:latin typeface="Arial" pitchFamily="34" charset="0"/>
              </a:rPr>
              <a:t>　　对于多模光纤，总色散等于三者相加，在限制带宽方面起主导作用的是模式色散，其它两个色散影响很小。</a:t>
            </a:r>
          </a:p>
          <a:p>
            <a:pPr eaLnBrk="1" hangingPunct="1">
              <a:lnSpc>
                <a:spcPct val="80000"/>
              </a:lnSpc>
            </a:pPr>
            <a:r>
              <a:rPr lang="zh-CN" altLang="en-US" sz="900">
                <a:latin typeface="Arial" pitchFamily="34" charset="0"/>
              </a:rPr>
              <a:t>　　对于单模光纤，因只有一个传输模式，故不存在模式色散，其总色散为材料色散和波导色散之和。为减小总的波长色散，要尽量选用窄谱线激光器作光源。</a:t>
            </a:r>
          </a:p>
          <a:p>
            <a:pPr eaLnBrk="1" hangingPunct="1">
              <a:lnSpc>
                <a:spcPct val="80000"/>
              </a:lnSpc>
            </a:pPr>
            <a:r>
              <a:rPr lang="zh-CN" altLang="en-US" sz="900">
                <a:latin typeface="Arial" pitchFamily="34" charset="0"/>
              </a:rPr>
              <a:t>　　对光纤用户来说，一般只关心光纤的总带宽或总色散。光纤光缆在出厂时，也只标明光纤的总带宽或总色散。</a:t>
            </a:r>
          </a:p>
          <a:p>
            <a:pPr eaLnBrk="1" hangingPunct="1">
              <a:lnSpc>
                <a:spcPct val="80000"/>
              </a:lnSpc>
            </a:pPr>
            <a:r>
              <a:rPr lang="zh-CN" altLang="en-US" sz="900">
                <a:latin typeface="Arial" pitchFamily="34" charset="0"/>
              </a:rPr>
              <a:t>　</a:t>
            </a:r>
          </a:p>
          <a:p>
            <a:pPr eaLnBrk="1" hangingPunct="1">
              <a:lnSpc>
                <a:spcPct val="80000"/>
              </a:lnSpc>
            </a:pPr>
            <a:endParaRPr lang="zh-CN" altLang="en-US" sz="900">
              <a:latin typeface="Arial" pitchFamily="34" charset="0"/>
            </a:endParaRPr>
          </a:p>
        </p:txBody>
      </p:sp>
    </p:spTree>
    <p:extLst>
      <p:ext uri="{BB962C8B-B14F-4D97-AF65-F5344CB8AC3E}">
        <p14:creationId xmlns:p14="http://schemas.microsoft.com/office/powerpoint/2010/main" val="850598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C8B3C51-727C-4F5E-8C90-DA6CDDF4A998}" type="slidenum">
              <a:rPr lang="zh-CN" altLang="en-US" smtClean="0"/>
              <a:pPr eaLnBrk="1" hangingPunct="1">
                <a:defRPr/>
              </a:pPr>
              <a:t>38</a:t>
            </a:fld>
            <a:endParaRPr lang="en-US" altLang="zh-CN"/>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b="1">
                <a:latin typeface="Arial" pitchFamily="34" charset="0"/>
              </a:rPr>
              <a:t>sheath [ʃi:θ]  </a:t>
            </a:r>
            <a:r>
              <a:rPr lang="en-US" altLang="zh-CN">
                <a:latin typeface="Arial" pitchFamily="34" charset="0"/>
              </a:rPr>
              <a:t>n. </a:t>
            </a:r>
            <a:r>
              <a:rPr lang="zh-CN" altLang="en-US">
                <a:latin typeface="Arial" pitchFamily="34" charset="0"/>
              </a:rPr>
              <a:t>鞘；护套；叶鞘；女子紧身服装</a:t>
            </a:r>
            <a:endParaRPr lang="en-US" altLang="zh-CN">
              <a:latin typeface="Arial" pitchFamily="34" charset="0"/>
            </a:endParaRPr>
          </a:p>
          <a:p>
            <a:r>
              <a:rPr lang="en-US" altLang="zh-CN" b="1">
                <a:latin typeface="Arial" pitchFamily="34" charset="0"/>
              </a:rPr>
              <a:t>cladding ['klædiŋ] </a:t>
            </a:r>
            <a:r>
              <a:rPr lang="en-US" altLang="zh-CN">
                <a:latin typeface="Arial" pitchFamily="34" charset="0"/>
              </a:rPr>
              <a:t>n. </a:t>
            </a:r>
            <a:r>
              <a:rPr lang="zh-CN" altLang="en-US">
                <a:latin typeface="Arial" pitchFamily="34" charset="0"/>
              </a:rPr>
              <a:t>包层</a:t>
            </a:r>
            <a:endParaRPr lang="en-US" altLang="zh-CN">
              <a:latin typeface="Arial" pitchFamily="34" charset="0"/>
            </a:endParaRPr>
          </a:p>
          <a:p>
            <a:r>
              <a:rPr lang="en-US" altLang="zh-CN">
                <a:latin typeface="Arial" pitchFamily="34" charset="0"/>
              </a:rPr>
              <a:t>The core is surrounded by a glass cladding with a lower index of refraction than the core, to keep all the light in the core.</a:t>
            </a:r>
          </a:p>
          <a:p>
            <a:r>
              <a:rPr lang="en-US" altLang="zh-CN">
                <a:latin typeface="Arial" pitchFamily="34" charset="0"/>
              </a:rPr>
              <a:t>Next comes a thin plastic jacket to protect the cladding. Fibers are typically grouped in bundles, protected by an outer sheath.</a:t>
            </a:r>
          </a:p>
          <a:p>
            <a:endParaRPr lang="en-US" altLang="zh-CN">
              <a:latin typeface="Arial" pitchFamily="34" charset="0"/>
            </a:endParaRPr>
          </a:p>
          <a:p>
            <a:r>
              <a:rPr lang="en-US" altLang="zh-CN">
                <a:latin typeface="Arial" pitchFamily="34" charset="0"/>
              </a:rPr>
              <a:t>Terrestrial fiber sheaths are normally laid in the ground within a meter of the surface, where they are occasionally subject to attacks by backhoes or gophers.</a:t>
            </a:r>
          </a:p>
          <a:p>
            <a:endParaRPr lang="en-US" altLang="zh-CN">
              <a:latin typeface="Arial" pitchFamily="34" charset="0"/>
            </a:endParaRPr>
          </a:p>
          <a:p>
            <a:r>
              <a:rPr lang="en-US" altLang="zh-CN">
                <a:latin typeface="Arial" pitchFamily="34" charset="0"/>
              </a:rPr>
              <a:t>Near the shore, transoceanic fiber sheaths are buried in trenches by a kind of seaplow.</a:t>
            </a:r>
          </a:p>
          <a:p>
            <a:endParaRPr lang="en-US" altLang="zh-CN">
              <a:latin typeface="Arial" pitchFamily="34" charset="0"/>
            </a:endParaRPr>
          </a:p>
          <a:p>
            <a:r>
              <a:rPr lang="en-US" altLang="zh-CN">
                <a:latin typeface="Arial" pitchFamily="34" charset="0"/>
              </a:rPr>
              <a:t>In deep water, they just lie on the bottom, where they can be snagged by fishing trawlers or attacked by giant squid.</a:t>
            </a:r>
          </a:p>
          <a:p>
            <a:r>
              <a:rPr lang="en-US" altLang="zh-CN">
                <a:latin typeface="Arial" pitchFamily="34" charset="0"/>
              </a:rPr>
              <a:t> </a:t>
            </a:r>
            <a:endParaRPr lang="zh-CN" altLang="en-US">
              <a:latin typeface="Arial" pitchFamily="34" charset="0"/>
            </a:endParaRPr>
          </a:p>
          <a:p>
            <a:pPr eaLnBrk="1" hangingPunct="1"/>
            <a:endParaRPr lang="zh-CN" altLang="en-US">
              <a:latin typeface="Arial" pitchFamily="34" charset="0"/>
            </a:endParaRPr>
          </a:p>
        </p:txBody>
      </p:sp>
    </p:spTree>
    <p:extLst>
      <p:ext uri="{BB962C8B-B14F-4D97-AF65-F5344CB8AC3E}">
        <p14:creationId xmlns:p14="http://schemas.microsoft.com/office/powerpoint/2010/main" val="28257364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B6CF11C-ADCF-4025-AA72-398F2FB1F483}" type="slidenum">
              <a:rPr lang="zh-CN" altLang="en-US" smtClean="0"/>
              <a:pPr eaLnBrk="1" hangingPunct="1">
                <a:defRPr/>
              </a:pPr>
              <a:t>39</a:t>
            </a:fld>
            <a:endParaRPr lang="en-US" altLang="zh-CN"/>
          </a:p>
        </p:txBody>
      </p:sp>
      <p:sp>
        <p:nvSpPr>
          <p:cNvPr id="148483" name="Rectangle 2"/>
          <p:cNvSpPr>
            <a:spLocks noGrp="1" noRot="1" noChangeAspect="1" noChangeArrowheads="1" noTextEdit="1"/>
          </p:cNvSpPr>
          <p:nvPr>
            <p:ph type="sldImg"/>
          </p:nvPr>
        </p:nvSpPr>
        <p:spPr>
          <a:ln/>
        </p:spPr>
      </p:sp>
      <p:sp>
        <p:nvSpPr>
          <p:cNvPr id="14848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Splice  </a:t>
            </a:r>
            <a:r>
              <a:rPr lang="zh-CN" altLang="en-US">
                <a:latin typeface="Arial" pitchFamily="34" charset="0"/>
              </a:rPr>
              <a:t>拼接  </a:t>
            </a:r>
            <a:endParaRPr lang="en-US" altLang="zh-CN">
              <a:latin typeface="Arial" pitchFamily="34" charset="0"/>
            </a:endParaRPr>
          </a:p>
          <a:p>
            <a:pPr eaLnBrk="1" hangingPunct="1"/>
            <a:r>
              <a:rPr lang="en-US" altLang="zh-CN">
                <a:latin typeface="Arial" pitchFamily="34" charset="0"/>
              </a:rPr>
              <a:t>Fusion </a:t>
            </a:r>
            <a:r>
              <a:rPr lang="zh-CN" altLang="en-US">
                <a:latin typeface="Arial" pitchFamily="34" charset="0"/>
              </a:rPr>
              <a:t>熔接</a:t>
            </a:r>
          </a:p>
        </p:txBody>
      </p:sp>
    </p:spTree>
    <p:extLst>
      <p:ext uri="{BB962C8B-B14F-4D97-AF65-F5344CB8AC3E}">
        <p14:creationId xmlns:p14="http://schemas.microsoft.com/office/powerpoint/2010/main" val="17123513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8F97B9D-E879-4A68-8D62-2B84123BDB37}" type="slidenum">
              <a:rPr lang="zh-CN" altLang="en-US" smtClean="0"/>
              <a:pPr eaLnBrk="1" hangingPunct="1">
                <a:defRPr/>
              </a:pPr>
              <a:t>40</a:t>
            </a:fld>
            <a:endParaRPr lang="en-US" altLang="zh-CN"/>
          </a:p>
        </p:txBody>
      </p:sp>
      <p:sp>
        <p:nvSpPr>
          <p:cNvPr id="149507" name="Rectangle 2"/>
          <p:cNvSpPr>
            <a:spLocks noGrp="1" noRot="1" noChangeAspect="1" noChangeArrowheads="1" noTextEdit="1"/>
          </p:cNvSpPr>
          <p:nvPr>
            <p:ph type="sldImg"/>
          </p:nvPr>
        </p:nvSpPr>
        <p:spPr>
          <a:ln/>
        </p:spPr>
      </p:sp>
      <p:sp>
        <p:nvSpPr>
          <p:cNvPr id="1495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a:latin typeface="Arial" pitchFamily="34" charset="0"/>
              </a:rPr>
              <a:t>diode ['daiəud] </a:t>
            </a:r>
            <a:r>
              <a:rPr lang="en-US">
                <a:latin typeface="Arial" pitchFamily="34" charset="0"/>
              </a:rPr>
              <a:t>n. [</a:t>
            </a:r>
            <a:r>
              <a:rPr lang="zh-CN" altLang="en-US">
                <a:latin typeface="Arial" pitchFamily="34" charset="0"/>
              </a:rPr>
              <a:t>电</a:t>
            </a:r>
            <a:r>
              <a:rPr lang="en-US" altLang="zh-CN">
                <a:latin typeface="Arial" pitchFamily="34" charset="0"/>
              </a:rPr>
              <a:t>]</a:t>
            </a:r>
            <a:r>
              <a:rPr lang="zh-CN" altLang="en-US">
                <a:latin typeface="Arial" pitchFamily="34" charset="0"/>
              </a:rPr>
              <a:t>二极管</a:t>
            </a:r>
            <a:endParaRPr lang="en-US" altLang="zh-CN">
              <a:latin typeface="Arial" pitchFamily="34" charset="0"/>
            </a:endParaRPr>
          </a:p>
          <a:p>
            <a:endParaRPr lang="en-US" altLang="zh-CN">
              <a:latin typeface="Arial" pitchFamily="34" charset="0"/>
            </a:endParaRPr>
          </a:p>
          <a:p>
            <a:endParaRPr lang="en-US" altLang="zh-CN">
              <a:latin typeface="Arial" pitchFamily="34" charset="0"/>
            </a:endParaRPr>
          </a:p>
          <a:p>
            <a:endParaRPr lang="zh-CN" altLang="en-US">
              <a:latin typeface="Arial" pitchFamily="34" charset="0"/>
            </a:endParaRPr>
          </a:p>
          <a:p>
            <a:pPr eaLnBrk="1" hangingPunct="1"/>
            <a:endParaRPr lang="zh-CN" altLang="en-US">
              <a:latin typeface="Arial" pitchFamily="34" charset="0"/>
            </a:endParaRPr>
          </a:p>
        </p:txBody>
      </p:sp>
    </p:spTree>
    <p:extLst>
      <p:ext uri="{BB962C8B-B14F-4D97-AF65-F5344CB8AC3E}">
        <p14:creationId xmlns:p14="http://schemas.microsoft.com/office/powerpoint/2010/main" val="370563067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6F1BA62-ECE0-4F5E-89AE-DE1528178704}" type="slidenum">
              <a:rPr lang="zh-CN" altLang="en-US" smtClean="0"/>
              <a:pPr eaLnBrk="1" hangingPunct="1">
                <a:defRPr/>
              </a:pPr>
              <a:t>41</a:t>
            </a:fld>
            <a:endParaRPr lang="en-US" altLang="zh-CN"/>
          </a:p>
        </p:txBody>
      </p:sp>
      <p:sp>
        <p:nvSpPr>
          <p:cNvPr id="150531" name="Rectangle 2"/>
          <p:cNvSpPr>
            <a:spLocks noGrp="1" noRot="1" noChangeAspect="1" noChangeArrowheads="1" noTextEdit="1"/>
          </p:cNvSpPr>
          <p:nvPr>
            <p:ph type="sldImg"/>
          </p:nvPr>
        </p:nvSpPr>
        <p:spPr>
          <a:ln/>
        </p:spPr>
      </p:sp>
      <p:sp>
        <p:nvSpPr>
          <p:cNvPr id="1505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fr-FR" altLang="zh-CN">
                <a:latin typeface="Arial" pitchFamily="34" charset="0"/>
              </a:rPr>
              <a:t>photodiode  </a:t>
            </a:r>
          </a:p>
          <a:p>
            <a:pPr eaLnBrk="1" hangingPunct="1"/>
            <a:r>
              <a:rPr lang="fr-FR" altLang="zh-CN">
                <a:latin typeface="Arial" pitchFamily="34" charset="0"/>
              </a:rPr>
              <a:t>[ˌfəutəuˈdaiəud]</a:t>
            </a:r>
          </a:p>
          <a:p>
            <a:pPr eaLnBrk="1" hangingPunct="1"/>
            <a:r>
              <a:rPr lang="fr-FR" altLang="zh-CN">
                <a:latin typeface="Arial" pitchFamily="34" charset="0"/>
              </a:rPr>
              <a:t>n.</a:t>
            </a:r>
          </a:p>
          <a:p>
            <a:pPr eaLnBrk="1" hangingPunct="1"/>
            <a:r>
              <a:rPr lang="zh-CN" altLang="en-US">
                <a:latin typeface="Arial" pitchFamily="34" charset="0"/>
              </a:rPr>
              <a:t>光敏二极管</a:t>
            </a:r>
            <a:r>
              <a:rPr lang="en-US" altLang="zh-CN">
                <a:latin typeface="Arial" pitchFamily="34" charset="0"/>
              </a:rPr>
              <a:t>,</a:t>
            </a:r>
            <a:r>
              <a:rPr lang="zh-CN" altLang="en-US">
                <a:latin typeface="Arial" pitchFamily="34" charset="0"/>
              </a:rPr>
              <a:t>光电二极管</a:t>
            </a:r>
          </a:p>
        </p:txBody>
      </p:sp>
    </p:spTree>
    <p:extLst>
      <p:ext uri="{BB962C8B-B14F-4D97-AF65-F5344CB8AC3E}">
        <p14:creationId xmlns:p14="http://schemas.microsoft.com/office/powerpoint/2010/main" val="15613163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CB74973-1A81-4D8D-88A3-380D375AF5A0}" type="slidenum">
              <a:rPr lang="zh-CN" altLang="en-US" smtClean="0"/>
              <a:pPr eaLnBrk="1" hangingPunct="1">
                <a:defRPr/>
              </a:pPr>
              <a:t>43</a:t>
            </a:fld>
            <a:endParaRPr lang="en-US" altLang="zh-CN"/>
          </a:p>
        </p:txBody>
      </p:sp>
      <p:sp>
        <p:nvSpPr>
          <p:cNvPr id="151555" name="Rectangle 2"/>
          <p:cNvSpPr>
            <a:spLocks noGrp="1" noRot="1" noChangeAspect="1" noChangeArrowheads="1" noTextEdit="1"/>
          </p:cNvSpPr>
          <p:nvPr>
            <p:ph type="sldImg"/>
          </p:nvPr>
        </p:nvSpPr>
        <p:spPr>
          <a:ln/>
        </p:spPr>
      </p:sp>
      <p:sp>
        <p:nvSpPr>
          <p:cNvPr id="1515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36336796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E08B419-842C-400E-AECD-39E5927AB096}" type="slidenum">
              <a:rPr lang="zh-CN" altLang="en-US" smtClean="0"/>
              <a:pPr eaLnBrk="1" hangingPunct="1">
                <a:defRPr/>
              </a:pPr>
              <a:t>44</a:t>
            </a:fld>
            <a:endParaRPr lang="en-US" altLang="zh-CN"/>
          </a:p>
        </p:txBody>
      </p:sp>
      <p:sp>
        <p:nvSpPr>
          <p:cNvPr id="152579" name="Rectangle 2"/>
          <p:cNvSpPr>
            <a:spLocks noGrp="1" noRot="1" noChangeAspect="1" noChangeArrowheads="1" noTextEdit="1"/>
          </p:cNvSpPr>
          <p:nvPr>
            <p:ph type="sldImg"/>
          </p:nvPr>
        </p:nvSpPr>
        <p:spPr>
          <a:ln/>
        </p:spPr>
      </p:sp>
      <p:sp>
        <p:nvSpPr>
          <p:cNvPr id="1525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When electrons move, they create electromagnetic waves that can propagate through space (even in a vacuum).</a:t>
            </a:r>
          </a:p>
          <a:p>
            <a:pPr eaLnBrk="1" hangingPunct="1"/>
            <a:r>
              <a:rPr lang="en-US" altLang="zh-CN">
                <a:latin typeface="Arial" pitchFamily="34" charset="0"/>
              </a:rPr>
              <a:t>Electromagnetic  wave </a:t>
            </a:r>
          </a:p>
          <a:p>
            <a:pPr eaLnBrk="1" hangingPunct="1"/>
            <a:r>
              <a:rPr lang="en-US" altLang="zh-CN">
                <a:latin typeface="Arial" pitchFamily="34" charset="0"/>
              </a:rPr>
              <a:t>Predicted by British physicist James Clerk Maxwell in 1865</a:t>
            </a:r>
          </a:p>
          <a:p>
            <a:pPr eaLnBrk="1" hangingPunct="1"/>
            <a:r>
              <a:rPr lang="en-US" altLang="zh-CN">
                <a:latin typeface="Arial" pitchFamily="34" charset="0"/>
              </a:rPr>
              <a:t>First observed by German physicist Heinrich Hertz in 1887</a:t>
            </a:r>
          </a:p>
          <a:p>
            <a:r>
              <a:rPr lang="en-US" altLang="zh-CN">
                <a:latin typeface="Arial" pitchFamily="34" charset="0"/>
              </a:rPr>
              <a:t>To prevent total chaos, there are national and international agreements about who gets to use which frequencies. Since everyone wants a higher data rate, everyone wants more spectrum. National governments allocate spectrum for AM and FM radio, television, and mobile phones, as well as for telephone companies, police, maritime, navigation, military, government, and many other competing users. Worldwide, an agency of ITU-R (WARC) tries to coordinate this allocation so devices that work in multiple countries can be manufactured. However, countries are not bound by ITU-R's recommendations, and the FCC (Federal Communication Commission), which does the allocation for the United States, has occasionally rejected ITU-R's recommendations (usually because they required some politically-powerful group giving up some piece of the spectrum).</a:t>
            </a:r>
          </a:p>
          <a:p>
            <a:r>
              <a:rPr lang="en-US" altLang="zh-CN">
                <a:latin typeface="Arial" pitchFamily="34" charset="0"/>
              </a:rPr>
              <a:t>Even when a piece of spectrum has been allocated to some use, such as mobile phones, there is the additional issue of which carrier is allowed to use which frequencies. Three algorithms were widely used in the past. The oldest algorithm, often called the beauty contest, requires each carrier to explain why its proposal serves the public interest best. Government officials then decide which of the nice stories they enjoy most. Having some government official award property worth billions of dollars to his favorite company often leads to bribery, corruption, nepotism, and worse. Furthermore, even a scrupulously honest government official who thought that a foreign company could do a better job than any of the national companies would have a lot of explaining to do.</a:t>
            </a:r>
          </a:p>
          <a:p>
            <a:r>
              <a:rPr lang="en-US" altLang="zh-CN">
                <a:latin typeface="Arial" pitchFamily="34" charset="0"/>
              </a:rPr>
              <a:t>This observation led to algorithm 2, holding a lottery among the interested companies. The problem with that idea is that companies with no interest in using the spectrum can enter the lottery. If, say, a fast food restaurant or shoe store chain wins, it can resell the spectrum to a carrier at a huge profit and with no risk.</a:t>
            </a:r>
          </a:p>
          <a:p>
            <a:r>
              <a:rPr lang="en-US" altLang="zh-CN">
                <a:latin typeface="Arial" pitchFamily="34" charset="0"/>
              </a:rPr>
              <a:t>Bestowing huge windfalls on alert, but otherwise random, companies has been severely criticized by many, which led to algorithm 3: auctioning off the bandwidth to the highest bidder. When England auctioned off the frequencies needed for third-generation mobile systems in 2000, they expected to get about $4 billion. They actually received about $40 billion because the carriers got into a feeding frenzy, scared to death of missing the mobile boat. This event switched on nearby governments' greedy bits and inspired them to hold their own auctions. It worked, but it also left some of the carriers with so much debt that they are close to bankruptcy. Even in the best cases, it will take many years to recoup the licensing fee.</a:t>
            </a:r>
          </a:p>
          <a:p>
            <a:pPr eaLnBrk="1" hangingPunct="1"/>
            <a:endParaRPr lang="en-US" altLang="zh-CN">
              <a:latin typeface="Arial" pitchFamily="34" charset="0"/>
            </a:endParaRPr>
          </a:p>
        </p:txBody>
      </p:sp>
    </p:spTree>
    <p:extLst>
      <p:ext uri="{BB962C8B-B14F-4D97-AF65-F5344CB8AC3E}">
        <p14:creationId xmlns:p14="http://schemas.microsoft.com/office/powerpoint/2010/main" val="9318433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2D72AE7-4EF6-4A6B-A1AA-4F09E9004C50}" type="slidenum">
              <a:rPr lang="zh-CN" altLang="en-US" smtClean="0"/>
              <a:pPr eaLnBrk="1" hangingPunct="1">
                <a:defRPr/>
              </a:pPr>
              <a:t>4</a:t>
            </a:fld>
            <a:endParaRPr lang="en-US" altLang="zh-CN"/>
          </a:p>
        </p:txBody>
      </p:sp>
      <p:sp>
        <p:nvSpPr>
          <p:cNvPr id="116739" name="Rectangle 2"/>
          <p:cNvSpPr>
            <a:spLocks noGrp="1" noRot="1" noChangeAspect="1" noChangeArrowheads="1" noTextEdit="1"/>
          </p:cNvSpPr>
          <p:nvPr>
            <p:ph type="sldImg"/>
          </p:nvPr>
        </p:nvSpPr>
        <p:spPr>
          <a:ln/>
        </p:spPr>
      </p:sp>
      <p:sp>
        <p:nvSpPr>
          <p:cNvPr id="1167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6420275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Slide Image Placeholder 1"/>
          <p:cNvSpPr>
            <a:spLocks noGrp="1" noRot="1" noChangeAspect="1" noTextEdit="1"/>
          </p:cNvSpPr>
          <p:nvPr>
            <p:ph type="sldImg"/>
          </p:nvPr>
        </p:nvSpPr>
        <p:spPr>
          <a:ln/>
        </p:spPr>
      </p:sp>
      <p:sp>
        <p:nvSpPr>
          <p:cNvPr id="15360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Most transmissions use a relatively narrow frequency band. </a:t>
            </a:r>
          </a:p>
          <a:p>
            <a:r>
              <a:rPr lang="en-US">
                <a:latin typeface="Arial" pitchFamily="34" charset="0"/>
              </a:rPr>
              <a:t>They concentrate their signals in this narrow band to use the spectrum efficiently and obtain reasonable data rates by transmitting with enough power. </a:t>
            </a:r>
          </a:p>
          <a:p>
            <a:r>
              <a:rPr lang="en-US">
                <a:latin typeface="Arial" pitchFamily="34" charset="0"/>
              </a:rPr>
              <a:t>How ever in some cases, a wider band is used, with three variations.</a:t>
            </a:r>
          </a:p>
          <a:p>
            <a:r>
              <a:rPr lang="en-US">
                <a:latin typeface="Arial" pitchFamily="34" charset="0"/>
              </a:rPr>
              <a:t>In </a:t>
            </a:r>
            <a:r>
              <a:rPr lang="en-US" b="1">
                <a:latin typeface="Arial" pitchFamily="34" charset="0"/>
              </a:rPr>
              <a:t>F</a:t>
            </a:r>
            <a:r>
              <a:rPr lang="en-US" b="1">
                <a:solidFill>
                  <a:srgbClr val="FF0000"/>
                </a:solidFill>
                <a:latin typeface="Arial" pitchFamily="34" charset="0"/>
              </a:rPr>
              <a:t>requency hopping </a:t>
            </a:r>
            <a:r>
              <a:rPr lang="en-US">
                <a:latin typeface="Arial" pitchFamily="34" charset="0"/>
              </a:rPr>
              <a:t>spread spectrum, the transmitter hops from frequency to frequency hundreds of time per second. It is popular for military communication because it makes transmissions hard to detect and next to impossible to jam.</a:t>
            </a:r>
          </a:p>
          <a:p>
            <a:r>
              <a:rPr lang="en-US" b="1">
                <a:latin typeface="Arial" pitchFamily="34" charset="0"/>
              </a:rPr>
              <a:t>Direct sequence spread spectrum</a:t>
            </a:r>
            <a:r>
              <a:rPr lang="en-US">
                <a:latin typeface="Arial" pitchFamily="34" charset="0"/>
              </a:rPr>
              <a:t> uses a code sequence to spread the data signal over a wider frequency band. It is used commercially as a spectrally efficient way to let multiple signals share the same frequency band. These signals can be given different codes, the method is called </a:t>
            </a:r>
            <a:r>
              <a:rPr lang="en-US" b="1">
                <a:latin typeface="Arial" pitchFamily="34" charset="0"/>
              </a:rPr>
              <a:t>CDMA(Code Division Multiple Access) . </a:t>
            </a:r>
            <a:r>
              <a:rPr lang="en-US">
                <a:latin typeface="Arial" pitchFamily="34" charset="0"/>
              </a:rPr>
              <a:t>It forms the basis of 3G mobile phone networks and GPS.</a:t>
            </a:r>
          </a:p>
          <a:p>
            <a:r>
              <a:rPr lang="en-US">
                <a:latin typeface="Arial" pitchFamily="34" charset="0"/>
              </a:rPr>
              <a:t>A 3</a:t>
            </a:r>
            <a:r>
              <a:rPr lang="en-US" baseline="30000">
                <a:latin typeface="Arial" pitchFamily="34" charset="0"/>
              </a:rPr>
              <a:t>rd</a:t>
            </a:r>
            <a:r>
              <a:rPr lang="en-US">
                <a:latin typeface="Arial" pitchFamily="34" charset="0"/>
              </a:rPr>
              <a:t> method of communication with a wider band is</a:t>
            </a:r>
            <a:r>
              <a:rPr lang="en-US" b="1">
                <a:latin typeface="Arial" pitchFamily="34" charset="0"/>
              </a:rPr>
              <a:t> UWB</a:t>
            </a:r>
            <a:r>
              <a:rPr lang="en-US">
                <a:latin typeface="Arial" pitchFamily="34" charset="0"/>
              </a:rPr>
              <a:t> communication. UWB sends a series of rapid pulses, varying their positions to communicate information. The rapid transitions lead to a signal that is spread thinly over a very wide frequency band.</a:t>
            </a:r>
          </a:p>
          <a:p>
            <a:r>
              <a:rPr lang="en-US">
                <a:latin typeface="Arial" pitchFamily="34" charset="0"/>
              </a:rPr>
              <a:t>Just as importantly, since UWB has very little energy at any given frequency when used for short-range transmission, it does not cause harmful interference to those other narrowband radio signals. It is said to </a:t>
            </a:r>
            <a:r>
              <a:rPr lang="en-US" b="1">
                <a:latin typeface="Arial" pitchFamily="34" charset="0"/>
              </a:rPr>
              <a:t>underlay</a:t>
            </a:r>
            <a:r>
              <a:rPr lang="en-US">
                <a:latin typeface="Arial" pitchFamily="34" charset="0"/>
              </a:rPr>
              <a:t> the other signals. This peaceful coexistence has led to its application in wireless PANs that run at up to 1Gbps, although commercial success has been mixed. </a:t>
            </a:r>
          </a:p>
          <a:p>
            <a:endParaRPr lang="en-US">
              <a:latin typeface="Arial" pitchFamily="34" charset="0"/>
            </a:endParaRPr>
          </a:p>
        </p:txBody>
      </p:sp>
      <p:sp>
        <p:nvSpPr>
          <p:cNvPr id="151556"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90B2903-1E37-44B2-AFE6-BD4F02190AD9}" type="slidenum">
              <a:rPr lang="zh-CN" altLang="en-US" smtClean="0"/>
              <a:pPr eaLnBrk="1" hangingPunct="1">
                <a:defRPr/>
              </a:pPr>
              <a:t>45</a:t>
            </a:fld>
            <a:endParaRPr lang="en-US" altLang="zh-CN"/>
          </a:p>
        </p:txBody>
      </p:sp>
    </p:spTree>
    <p:extLst>
      <p:ext uri="{BB962C8B-B14F-4D97-AF65-F5344CB8AC3E}">
        <p14:creationId xmlns:p14="http://schemas.microsoft.com/office/powerpoint/2010/main" val="111402762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F2E96C3-87F7-464F-A3D9-B27781F381EE}" type="slidenum">
              <a:rPr lang="zh-CN" altLang="en-US" smtClean="0"/>
              <a:pPr eaLnBrk="1" hangingPunct="1">
                <a:defRPr/>
              </a:pPr>
              <a:t>46</a:t>
            </a:fld>
            <a:endParaRPr lang="en-US" altLang="zh-CN"/>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fr-FR" altLang="zh-CN">
                <a:latin typeface="Arial" pitchFamily="34" charset="0"/>
              </a:rPr>
              <a:t>ionosphere   [aiˈɔnəsfiə] n. </a:t>
            </a:r>
            <a:r>
              <a:rPr lang="zh-CN" altLang="en-US">
                <a:latin typeface="Arial" pitchFamily="34" charset="0"/>
              </a:rPr>
              <a:t>电离层</a:t>
            </a:r>
          </a:p>
        </p:txBody>
      </p:sp>
    </p:spTree>
    <p:extLst>
      <p:ext uri="{BB962C8B-B14F-4D97-AF65-F5344CB8AC3E}">
        <p14:creationId xmlns:p14="http://schemas.microsoft.com/office/powerpoint/2010/main" val="1911261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Slide Image Placeholder 1"/>
          <p:cNvSpPr>
            <a:spLocks noGrp="1" noRot="1" noChangeAspect="1" noTextEdit="1"/>
          </p:cNvSpPr>
          <p:nvPr>
            <p:ph type="sldImg"/>
          </p:nvPr>
        </p:nvSpPr>
        <p:spPr>
          <a:ln/>
        </p:spPr>
      </p:sp>
      <p:sp>
        <p:nvSpPr>
          <p:cNvPr id="15565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Microwave communication is so widely used for long –distance telephone communication, mobile phones, television distribution, and other purposes that a severe shortage of spectrum has developed. It has several key advantages over fiber. The main one is that no right of way is needed to lay down cables. By buying a mall plot of ground every 50km and putting microwave tower on it, one can bypass the telephone system entirely.</a:t>
            </a:r>
          </a:p>
        </p:txBody>
      </p:sp>
      <p:sp>
        <p:nvSpPr>
          <p:cNvPr id="153604"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A34C922-2650-4939-B22E-BF9871888223}" type="slidenum">
              <a:rPr lang="zh-CN" altLang="en-US" smtClean="0"/>
              <a:pPr eaLnBrk="1" hangingPunct="1">
                <a:defRPr/>
              </a:pPr>
              <a:t>47</a:t>
            </a:fld>
            <a:endParaRPr lang="en-US" altLang="zh-CN"/>
          </a:p>
        </p:txBody>
      </p:sp>
    </p:spTree>
    <p:extLst>
      <p:ext uri="{BB962C8B-B14F-4D97-AF65-F5344CB8AC3E}">
        <p14:creationId xmlns:p14="http://schemas.microsoft.com/office/powerpoint/2010/main" val="64750803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FB85BDA-4768-4C2E-8305-A94DFC5AB19E}" type="slidenum">
              <a:rPr lang="zh-CN" altLang="en-US" smtClean="0"/>
              <a:pPr eaLnBrk="1" hangingPunct="1">
                <a:defRPr/>
              </a:pPr>
              <a:t>48</a:t>
            </a:fld>
            <a:endParaRPr lang="en-US" altLang="zh-CN"/>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Three algorithms were widely used in the past for a company to use a frequency. </a:t>
            </a:r>
            <a:r>
              <a:rPr lang="en-US" altLang="zh-CN" b="1">
                <a:latin typeface="Arial" pitchFamily="34" charset="0"/>
              </a:rPr>
              <a:t>Beauty contest. Lottery, Auction.</a:t>
            </a:r>
          </a:p>
          <a:p>
            <a:pPr eaLnBrk="1" hangingPunct="1"/>
            <a:r>
              <a:rPr lang="en-US" altLang="zh-CN">
                <a:latin typeface="Arial" pitchFamily="34" charset="0"/>
              </a:rPr>
              <a:t>A completely different approach to allocating frequencies is to not allocate them at all. Just let everyone transmit at will but regulate the power used so that stations have such a short range they do not interfere with each other. Accordingly, most governments have set aside some frequency bands, called the ISM (Industrial, Scientific, Medical) bands for unlicensed usage</a:t>
            </a:r>
            <a:r>
              <a:rPr lang="en-US" altLang="zh-CN" b="1">
                <a:latin typeface="Arial" pitchFamily="34" charset="0"/>
              </a:rPr>
              <a:t>. Garage door openers, cordless phones, radio-controlled toys, wireless mice, and numerous other wireless household devices use the ISM bands. </a:t>
            </a:r>
            <a:r>
              <a:rPr lang="en-US" altLang="zh-CN">
                <a:latin typeface="Arial" pitchFamily="34" charset="0"/>
              </a:rPr>
              <a:t>To minimize interference between these uncoordinated devices, the FCC mandates that all devices in the ISM bands use spread spectrum techniques. Similar rules apply in other countries.</a:t>
            </a:r>
          </a:p>
          <a:p>
            <a:pPr eaLnBrk="1" hangingPunct="1"/>
            <a:endParaRPr lang="en-US" altLang="zh-CN">
              <a:latin typeface="Arial" pitchFamily="34" charset="0"/>
            </a:endParaRPr>
          </a:p>
        </p:txBody>
      </p:sp>
    </p:spTree>
    <p:extLst>
      <p:ext uri="{BB962C8B-B14F-4D97-AF65-F5344CB8AC3E}">
        <p14:creationId xmlns:p14="http://schemas.microsoft.com/office/powerpoint/2010/main" val="26470912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A11B806-3646-4EEA-8126-E3437DEF4655}" type="slidenum">
              <a:rPr lang="zh-CN" altLang="en-US" smtClean="0"/>
              <a:pPr eaLnBrk="1" hangingPunct="1">
                <a:defRPr/>
              </a:pPr>
              <a:t>49</a:t>
            </a:fld>
            <a:endParaRPr lang="en-US" altLang="zh-CN"/>
          </a:p>
        </p:txBody>
      </p:sp>
      <p:sp>
        <p:nvSpPr>
          <p:cNvPr id="157699" name="Rectangle 2"/>
          <p:cNvSpPr>
            <a:spLocks noGrp="1" noRot="1" noChangeAspect="1" noChangeArrowheads="1" noTextEdit="1"/>
          </p:cNvSpPr>
          <p:nvPr>
            <p:ph type="sldImg"/>
          </p:nvPr>
        </p:nvSpPr>
        <p:spPr>
          <a:ln/>
        </p:spPr>
      </p:sp>
      <p:sp>
        <p:nvSpPr>
          <p:cNvPr id="1577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a:latin typeface="Arial" pitchFamily="34" charset="0"/>
              </a:rPr>
              <a:t>全球</a:t>
            </a:r>
            <a:r>
              <a:rPr lang="en-US" altLang="zh-CN" dirty="0">
                <a:latin typeface="Arial" pitchFamily="34" charset="0"/>
              </a:rPr>
              <a:t>GSM</a:t>
            </a:r>
            <a:r>
              <a:rPr lang="zh-CN" altLang="en-US" dirty="0">
                <a:latin typeface="Arial" pitchFamily="34" charset="0"/>
              </a:rPr>
              <a:t>频段分为</a:t>
            </a:r>
            <a:r>
              <a:rPr lang="en-US" altLang="zh-CN" dirty="0">
                <a:latin typeface="Arial" pitchFamily="34" charset="0"/>
              </a:rPr>
              <a:t>4</a:t>
            </a:r>
            <a:r>
              <a:rPr lang="zh-CN" altLang="en-US" dirty="0">
                <a:latin typeface="Arial" pitchFamily="34" charset="0"/>
              </a:rPr>
              <a:t>段，即</a:t>
            </a:r>
            <a:r>
              <a:rPr lang="en-US" altLang="zh-CN" dirty="0">
                <a:latin typeface="Arial" pitchFamily="34" charset="0"/>
              </a:rPr>
              <a:t>850/900/1800/1900</a:t>
            </a:r>
            <a:r>
              <a:rPr lang="zh-CN" altLang="en-US" dirty="0">
                <a:latin typeface="Arial" pitchFamily="34" charset="0"/>
              </a:rPr>
              <a:t>（</a:t>
            </a:r>
            <a:r>
              <a:rPr lang="en-US" altLang="zh-CN" dirty="0">
                <a:latin typeface="Arial" pitchFamily="34" charset="0"/>
              </a:rPr>
              <a:t>MHz</a:t>
            </a:r>
            <a:r>
              <a:rPr lang="zh-CN" altLang="en-US" dirty="0">
                <a:latin typeface="Arial" pitchFamily="34" charset="0"/>
              </a:rPr>
              <a:t>），这</a:t>
            </a:r>
            <a:r>
              <a:rPr lang="en-US" altLang="zh-CN" dirty="0">
                <a:latin typeface="Arial" pitchFamily="34" charset="0"/>
              </a:rPr>
              <a:t>4</a:t>
            </a:r>
            <a:r>
              <a:rPr lang="zh-CN" altLang="en-US" dirty="0">
                <a:latin typeface="Arial" pitchFamily="34" charset="0"/>
              </a:rPr>
              <a:t>个频段又分为两个阵营，美国及北美地区使用的是</a:t>
            </a:r>
            <a:r>
              <a:rPr lang="en-US" altLang="zh-CN" dirty="0">
                <a:latin typeface="Arial" pitchFamily="34" charset="0"/>
              </a:rPr>
              <a:t>850 /1900</a:t>
            </a:r>
            <a:r>
              <a:rPr lang="zh-CN" altLang="en-US" dirty="0">
                <a:latin typeface="Arial" pitchFamily="34" charset="0"/>
              </a:rPr>
              <a:t>（</a:t>
            </a:r>
            <a:r>
              <a:rPr lang="en-US" altLang="zh-CN" dirty="0">
                <a:latin typeface="Arial" pitchFamily="34" charset="0"/>
              </a:rPr>
              <a:t>MHz</a:t>
            </a:r>
            <a:r>
              <a:rPr lang="zh-CN" altLang="en-US" dirty="0">
                <a:latin typeface="Arial" pitchFamily="34" charset="0"/>
              </a:rPr>
              <a:t>）频段，中国、欧洲等其它大部分地区使用的是</a:t>
            </a:r>
            <a:r>
              <a:rPr lang="en-US" altLang="zh-CN" dirty="0">
                <a:latin typeface="Arial" pitchFamily="34" charset="0"/>
              </a:rPr>
              <a:t>900/1800</a:t>
            </a:r>
            <a:r>
              <a:rPr lang="zh-CN" altLang="en-US" dirty="0">
                <a:latin typeface="Arial" pitchFamily="34" charset="0"/>
              </a:rPr>
              <a:t>（</a:t>
            </a:r>
            <a:r>
              <a:rPr lang="en-US" altLang="zh-CN" dirty="0">
                <a:latin typeface="Arial" pitchFamily="34" charset="0"/>
              </a:rPr>
              <a:t>MHz</a:t>
            </a:r>
            <a:r>
              <a:rPr lang="zh-CN" altLang="en-US" dirty="0">
                <a:latin typeface="Arial" pitchFamily="34" charset="0"/>
              </a:rPr>
              <a:t>）频段。因此，美国的双频设备在国内是不能使用的，除非它支持</a:t>
            </a:r>
            <a:r>
              <a:rPr lang="en-US" altLang="zh-CN" dirty="0">
                <a:latin typeface="Arial" pitchFamily="34" charset="0"/>
              </a:rPr>
              <a:t>3 </a:t>
            </a:r>
            <a:r>
              <a:rPr lang="zh-CN" altLang="en-US" dirty="0">
                <a:latin typeface="Arial" pitchFamily="34" charset="0"/>
              </a:rPr>
              <a:t>频或</a:t>
            </a:r>
            <a:r>
              <a:rPr lang="en-US" altLang="zh-CN" dirty="0">
                <a:latin typeface="Arial" pitchFamily="34" charset="0"/>
              </a:rPr>
              <a:t>4</a:t>
            </a:r>
            <a:r>
              <a:rPr lang="zh-CN" altLang="en-US" dirty="0">
                <a:latin typeface="Arial" pitchFamily="34" charset="0"/>
              </a:rPr>
              <a:t>频，而美国的</a:t>
            </a:r>
            <a:r>
              <a:rPr lang="en-US" altLang="zh-CN" dirty="0">
                <a:latin typeface="Arial" pitchFamily="34" charset="0"/>
              </a:rPr>
              <a:t>3</a:t>
            </a:r>
            <a:r>
              <a:rPr lang="zh-CN" altLang="en-US" dirty="0">
                <a:latin typeface="Arial" pitchFamily="34" charset="0"/>
              </a:rPr>
              <a:t>频模式通常是</a:t>
            </a:r>
            <a:r>
              <a:rPr lang="en-US" altLang="zh-CN" dirty="0">
                <a:latin typeface="Arial" pitchFamily="34" charset="0"/>
              </a:rPr>
              <a:t>850/1800/1900</a:t>
            </a:r>
            <a:r>
              <a:rPr lang="zh-CN" altLang="en-US" dirty="0">
                <a:latin typeface="Arial" pitchFamily="34" charset="0"/>
              </a:rPr>
              <a:t>（</a:t>
            </a:r>
            <a:r>
              <a:rPr lang="en-US" altLang="zh-CN" dirty="0">
                <a:latin typeface="Arial" pitchFamily="34" charset="0"/>
              </a:rPr>
              <a:t>MHz</a:t>
            </a:r>
            <a:r>
              <a:rPr lang="zh-CN" altLang="en-US" dirty="0">
                <a:latin typeface="Arial" pitchFamily="34" charset="0"/>
              </a:rPr>
              <a:t>），对应国内的</a:t>
            </a:r>
            <a:r>
              <a:rPr lang="en-US" altLang="zh-CN" dirty="0">
                <a:latin typeface="Arial" pitchFamily="34" charset="0"/>
              </a:rPr>
              <a:t>3</a:t>
            </a:r>
            <a:r>
              <a:rPr lang="zh-CN" altLang="en-US" dirty="0">
                <a:latin typeface="Arial" pitchFamily="34" charset="0"/>
              </a:rPr>
              <a:t>频模式通常是</a:t>
            </a:r>
            <a:r>
              <a:rPr lang="en-US" altLang="zh-CN" dirty="0">
                <a:latin typeface="Arial" pitchFamily="34" charset="0"/>
              </a:rPr>
              <a:t>900/1800/1900</a:t>
            </a:r>
            <a:r>
              <a:rPr lang="zh-CN" altLang="en-US" dirty="0">
                <a:latin typeface="Arial" pitchFamily="34" charset="0"/>
              </a:rPr>
              <a:t>（</a:t>
            </a:r>
            <a:r>
              <a:rPr lang="en-US" altLang="zh-CN" dirty="0">
                <a:latin typeface="Arial" pitchFamily="34" charset="0"/>
              </a:rPr>
              <a:t>MHz</a:t>
            </a:r>
            <a:r>
              <a:rPr lang="zh-CN" altLang="en-US" dirty="0">
                <a:latin typeface="Arial" pitchFamily="34" charset="0"/>
              </a:rPr>
              <a:t>），即</a:t>
            </a:r>
            <a:r>
              <a:rPr lang="en-US" altLang="zh-CN" dirty="0">
                <a:latin typeface="Arial" pitchFamily="34" charset="0"/>
              </a:rPr>
              <a:t>3</a:t>
            </a:r>
            <a:r>
              <a:rPr lang="zh-CN" altLang="en-US" dirty="0">
                <a:latin typeface="Arial" pitchFamily="34" charset="0"/>
              </a:rPr>
              <a:t>频里增加 的那个频段都是对方的高频部分。 我国的</a:t>
            </a:r>
            <a:r>
              <a:rPr lang="en-US" altLang="zh-CN" dirty="0">
                <a:latin typeface="Arial" pitchFamily="34" charset="0"/>
              </a:rPr>
              <a:t>GSM</a:t>
            </a:r>
            <a:r>
              <a:rPr lang="zh-CN" altLang="en-US" dirty="0">
                <a:latin typeface="Arial" pitchFamily="34" charset="0"/>
              </a:rPr>
              <a:t>频段是从</a:t>
            </a:r>
            <a:r>
              <a:rPr lang="en-US" altLang="zh-CN" dirty="0">
                <a:latin typeface="Arial" pitchFamily="34" charset="0"/>
              </a:rPr>
              <a:t>900MHz</a:t>
            </a:r>
            <a:r>
              <a:rPr lang="zh-CN" altLang="en-US" dirty="0">
                <a:latin typeface="Arial" pitchFamily="34" charset="0"/>
              </a:rPr>
              <a:t>开始发展的，随着用户量增加，频率资源不足，才开始增加</a:t>
            </a:r>
            <a:r>
              <a:rPr lang="en-US" altLang="zh-CN" dirty="0">
                <a:latin typeface="Arial" pitchFamily="34" charset="0"/>
              </a:rPr>
              <a:t>1800MHz</a:t>
            </a:r>
            <a:r>
              <a:rPr lang="zh-CN" altLang="en-US" dirty="0">
                <a:latin typeface="Arial" pitchFamily="34" charset="0"/>
              </a:rPr>
              <a:t>频段。因此，</a:t>
            </a:r>
            <a:r>
              <a:rPr lang="en-US" altLang="zh-CN" dirty="0">
                <a:latin typeface="Arial" pitchFamily="34" charset="0"/>
              </a:rPr>
              <a:t>900MHz</a:t>
            </a:r>
            <a:r>
              <a:rPr lang="zh-CN" altLang="en-US" dirty="0">
                <a:latin typeface="Arial" pitchFamily="34" charset="0"/>
              </a:rPr>
              <a:t>频段是很普及 的，而</a:t>
            </a:r>
            <a:r>
              <a:rPr lang="en-US" altLang="zh-CN" dirty="0">
                <a:latin typeface="Arial" pitchFamily="34" charset="0"/>
              </a:rPr>
              <a:t>1800MHz</a:t>
            </a:r>
            <a:r>
              <a:rPr lang="zh-CN" altLang="en-US" dirty="0">
                <a:latin typeface="Arial" pitchFamily="34" charset="0"/>
              </a:rPr>
              <a:t>频段不是到处都有的，只在手机用量大的地方才有，作为对</a:t>
            </a:r>
            <a:r>
              <a:rPr lang="en-US" altLang="zh-CN" dirty="0">
                <a:latin typeface="Arial" pitchFamily="34" charset="0"/>
              </a:rPr>
              <a:t>900MHz</a:t>
            </a:r>
            <a:r>
              <a:rPr lang="zh-CN" altLang="en-US" dirty="0">
                <a:latin typeface="Arial" pitchFamily="34" charset="0"/>
              </a:rPr>
              <a:t>频段补充。所以</a:t>
            </a:r>
            <a:r>
              <a:rPr lang="en-US" altLang="zh-CN" dirty="0">
                <a:latin typeface="Arial" pitchFamily="34" charset="0"/>
              </a:rPr>
              <a:t>1800MHz</a:t>
            </a:r>
            <a:r>
              <a:rPr lang="zh-CN" altLang="en-US" dirty="0">
                <a:latin typeface="Arial" pitchFamily="34" charset="0"/>
              </a:rPr>
              <a:t>频段的信号通常只有在市区才有，而 且是较大的城市。</a:t>
            </a:r>
          </a:p>
          <a:p>
            <a:r>
              <a:rPr lang="en-US" altLang="zh-CN" dirty="0">
                <a:latin typeface="Arial" pitchFamily="34" charset="0"/>
              </a:rPr>
              <a:t>390N</a:t>
            </a:r>
            <a:r>
              <a:rPr lang="zh-CN" altLang="en-US" dirty="0">
                <a:latin typeface="Arial" pitchFamily="34" charset="0"/>
              </a:rPr>
              <a:t>的支持频段始终没有查到，但根据上述及使用的经验，可以推测它应该是个</a:t>
            </a:r>
            <a:r>
              <a:rPr lang="en-US" altLang="zh-CN" dirty="0">
                <a:latin typeface="Arial" pitchFamily="34" charset="0"/>
              </a:rPr>
              <a:t>3</a:t>
            </a:r>
            <a:r>
              <a:rPr lang="zh-CN" altLang="en-US" dirty="0">
                <a:latin typeface="Arial" pitchFamily="34" charset="0"/>
              </a:rPr>
              <a:t>频设备，即支持的是</a:t>
            </a:r>
            <a:r>
              <a:rPr lang="en-US" altLang="zh-CN" dirty="0">
                <a:latin typeface="Arial" pitchFamily="34" charset="0"/>
              </a:rPr>
              <a:t>850/1800/1900</a:t>
            </a:r>
            <a:r>
              <a:rPr lang="zh-CN" altLang="en-US" dirty="0">
                <a:latin typeface="Arial" pitchFamily="34" charset="0"/>
              </a:rPr>
              <a:t>（</a:t>
            </a:r>
            <a:r>
              <a:rPr lang="en-US" altLang="zh-CN" dirty="0">
                <a:latin typeface="Arial" pitchFamily="34" charset="0"/>
              </a:rPr>
              <a:t>MHz</a:t>
            </a:r>
            <a:r>
              <a:rPr lang="zh-CN" altLang="en-US" dirty="0">
                <a:latin typeface="Arial" pitchFamily="34" charset="0"/>
              </a:rPr>
              <a:t>），这就可 以解释为什么</a:t>
            </a:r>
            <a:r>
              <a:rPr lang="en-US" altLang="zh-CN" dirty="0">
                <a:latin typeface="Arial" pitchFamily="34" charset="0"/>
              </a:rPr>
              <a:t>390N</a:t>
            </a:r>
            <a:r>
              <a:rPr lang="zh-CN" altLang="en-US" dirty="0">
                <a:latin typeface="Arial" pitchFamily="34" charset="0"/>
              </a:rPr>
              <a:t>只有在靠近市区才可以接收到信号，而普通手机的信号却到处都有。这样看来，</a:t>
            </a:r>
            <a:r>
              <a:rPr lang="en-US" altLang="zh-CN" dirty="0">
                <a:latin typeface="Arial" pitchFamily="34" charset="0"/>
              </a:rPr>
              <a:t>390N</a:t>
            </a:r>
            <a:r>
              <a:rPr lang="zh-CN" altLang="en-US" dirty="0">
                <a:latin typeface="Arial" pitchFamily="34" charset="0"/>
              </a:rPr>
              <a:t>虽然甩掉了那个小尾巴，看起来很舒服，但用起来却 很受限制，毕竟，人家是为美国人设计的！</a:t>
            </a:r>
          </a:p>
          <a:p>
            <a:r>
              <a:rPr lang="zh-CN" altLang="en-US" dirty="0">
                <a:latin typeface="Arial" pitchFamily="34" charset="0"/>
              </a:rPr>
              <a:t>中国移动的频段：</a:t>
            </a:r>
            <a:br>
              <a:rPr lang="zh-CN" altLang="en-US" dirty="0">
                <a:latin typeface="Arial" pitchFamily="34" charset="0"/>
              </a:rPr>
            </a:br>
            <a:r>
              <a:rPr lang="en-US" altLang="zh-CN" dirty="0">
                <a:latin typeface="Arial" pitchFamily="34" charset="0"/>
              </a:rPr>
              <a:t>900</a:t>
            </a:r>
            <a:r>
              <a:rPr lang="zh-CN" altLang="en-US" dirty="0">
                <a:latin typeface="Arial" pitchFamily="34" charset="0"/>
              </a:rPr>
              <a:t>频段 </a:t>
            </a:r>
            <a:r>
              <a:rPr lang="en-US" altLang="zh-CN" dirty="0">
                <a:latin typeface="Arial" pitchFamily="34" charset="0"/>
              </a:rPr>
              <a:t>885MHz—909MHz</a:t>
            </a:r>
            <a:r>
              <a:rPr lang="zh-CN" altLang="en-US" dirty="0">
                <a:latin typeface="Arial" pitchFamily="34" charset="0"/>
              </a:rPr>
              <a:t>（上行） </a:t>
            </a:r>
            <a:r>
              <a:rPr lang="en-US" altLang="zh-CN" dirty="0">
                <a:latin typeface="Arial" pitchFamily="34" charset="0"/>
              </a:rPr>
              <a:t>930MHz—954MHz</a:t>
            </a:r>
            <a:r>
              <a:rPr lang="zh-CN" altLang="en-US" dirty="0">
                <a:latin typeface="Arial" pitchFamily="34" charset="0"/>
              </a:rPr>
              <a:t>（下行）</a:t>
            </a:r>
            <a:br>
              <a:rPr lang="zh-CN" altLang="en-US" dirty="0">
                <a:latin typeface="Arial" pitchFamily="34" charset="0"/>
              </a:rPr>
            </a:br>
            <a:r>
              <a:rPr lang="en-US" altLang="zh-CN" dirty="0">
                <a:latin typeface="Arial" pitchFamily="34" charset="0"/>
              </a:rPr>
              <a:t>1800</a:t>
            </a:r>
            <a:r>
              <a:rPr lang="zh-CN" altLang="en-US" dirty="0">
                <a:latin typeface="Arial" pitchFamily="34" charset="0"/>
              </a:rPr>
              <a:t>频段   </a:t>
            </a:r>
            <a:r>
              <a:rPr lang="en-US" altLang="zh-CN" dirty="0">
                <a:latin typeface="Arial" pitchFamily="34" charset="0"/>
              </a:rPr>
              <a:t>1710MHz—1725MHz</a:t>
            </a:r>
            <a:r>
              <a:rPr lang="zh-CN" altLang="en-US" dirty="0">
                <a:latin typeface="Arial" pitchFamily="34" charset="0"/>
              </a:rPr>
              <a:t>（上行）   </a:t>
            </a:r>
            <a:r>
              <a:rPr lang="en-US" altLang="zh-CN" dirty="0">
                <a:latin typeface="Arial" pitchFamily="34" charset="0"/>
              </a:rPr>
              <a:t>1805MHz—1820MHz</a:t>
            </a:r>
            <a:r>
              <a:rPr lang="zh-CN" altLang="en-US" dirty="0">
                <a:latin typeface="Arial" pitchFamily="34" charset="0"/>
              </a:rPr>
              <a:t>（下行）</a:t>
            </a:r>
          </a:p>
          <a:p>
            <a:r>
              <a:rPr lang="zh-CN" altLang="en-US" dirty="0">
                <a:latin typeface="Arial" pitchFamily="34" charset="0"/>
              </a:rPr>
              <a:t>中国联通的频段：</a:t>
            </a:r>
            <a:br>
              <a:rPr lang="zh-CN" altLang="en-US" dirty="0">
                <a:latin typeface="Arial" pitchFamily="34" charset="0"/>
              </a:rPr>
            </a:br>
            <a:r>
              <a:rPr lang="en-US" altLang="zh-CN" dirty="0">
                <a:latin typeface="Arial" pitchFamily="34" charset="0"/>
              </a:rPr>
              <a:t>900</a:t>
            </a:r>
            <a:r>
              <a:rPr lang="zh-CN" altLang="en-US" dirty="0">
                <a:latin typeface="Arial" pitchFamily="34" charset="0"/>
              </a:rPr>
              <a:t>频段 </a:t>
            </a:r>
            <a:r>
              <a:rPr lang="en-US" altLang="zh-CN" dirty="0">
                <a:latin typeface="Arial" pitchFamily="34" charset="0"/>
              </a:rPr>
              <a:t>909MHz—915MHz</a:t>
            </a:r>
            <a:r>
              <a:rPr lang="zh-CN" altLang="en-US" dirty="0">
                <a:latin typeface="Arial" pitchFamily="34" charset="0"/>
              </a:rPr>
              <a:t>（上行）     </a:t>
            </a:r>
            <a:r>
              <a:rPr lang="en-US" altLang="zh-CN" dirty="0">
                <a:latin typeface="Arial" pitchFamily="34" charset="0"/>
              </a:rPr>
              <a:t>954MHz—960MHz</a:t>
            </a:r>
            <a:r>
              <a:rPr lang="zh-CN" altLang="en-US" dirty="0">
                <a:latin typeface="Arial" pitchFamily="34" charset="0"/>
              </a:rPr>
              <a:t>（下行）</a:t>
            </a:r>
            <a:br>
              <a:rPr lang="zh-CN" altLang="en-US" dirty="0">
                <a:latin typeface="Arial" pitchFamily="34" charset="0"/>
              </a:rPr>
            </a:br>
            <a:r>
              <a:rPr lang="en-US" altLang="zh-CN" dirty="0">
                <a:latin typeface="Arial" pitchFamily="34" charset="0"/>
              </a:rPr>
              <a:t>1800</a:t>
            </a:r>
            <a:r>
              <a:rPr lang="zh-CN" altLang="en-US" dirty="0">
                <a:latin typeface="Arial" pitchFamily="34" charset="0"/>
              </a:rPr>
              <a:t>频段   </a:t>
            </a:r>
            <a:r>
              <a:rPr lang="en-US" altLang="zh-CN" dirty="0">
                <a:latin typeface="Arial" pitchFamily="34" charset="0"/>
              </a:rPr>
              <a:t>1745MHz—1755MHz</a:t>
            </a:r>
            <a:r>
              <a:rPr lang="zh-CN" altLang="en-US" dirty="0">
                <a:latin typeface="Arial" pitchFamily="34" charset="0"/>
              </a:rPr>
              <a:t>（上行） </a:t>
            </a:r>
            <a:r>
              <a:rPr lang="en-US" altLang="zh-CN" dirty="0">
                <a:latin typeface="Arial" pitchFamily="34" charset="0"/>
              </a:rPr>
              <a:t>1840MHz—1850MHz</a:t>
            </a:r>
            <a:r>
              <a:rPr lang="zh-CN" altLang="en-US" dirty="0">
                <a:latin typeface="Arial" pitchFamily="34" charset="0"/>
              </a:rPr>
              <a:t>（下行）</a:t>
            </a:r>
          </a:p>
          <a:p>
            <a:r>
              <a:rPr lang="zh-CN" altLang="en-US" dirty="0">
                <a:latin typeface="Arial" pitchFamily="34" charset="0"/>
              </a:rPr>
              <a:t>美国</a:t>
            </a:r>
            <a:r>
              <a:rPr lang="en-US" altLang="zh-CN" dirty="0">
                <a:latin typeface="Arial" pitchFamily="34" charset="0"/>
              </a:rPr>
              <a:t>GSM</a:t>
            </a:r>
            <a:r>
              <a:rPr lang="zh-CN" altLang="en-US" dirty="0">
                <a:latin typeface="Arial" pitchFamily="34" charset="0"/>
              </a:rPr>
              <a:t>频段：</a:t>
            </a:r>
            <a:br>
              <a:rPr lang="zh-CN" altLang="en-US" dirty="0">
                <a:latin typeface="Arial" pitchFamily="34" charset="0"/>
              </a:rPr>
            </a:br>
            <a:r>
              <a:rPr lang="en-US" altLang="zh-CN" dirty="0">
                <a:latin typeface="Arial" pitchFamily="34" charset="0"/>
              </a:rPr>
              <a:t>850</a:t>
            </a:r>
            <a:r>
              <a:rPr lang="zh-CN" altLang="en-US" dirty="0">
                <a:latin typeface="Arial" pitchFamily="34" charset="0"/>
              </a:rPr>
              <a:t>频段 </a:t>
            </a:r>
            <a:r>
              <a:rPr lang="en-US" altLang="zh-CN" dirty="0">
                <a:latin typeface="Arial" pitchFamily="34" charset="0"/>
              </a:rPr>
              <a:t>824MHz—849MHz</a:t>
            </a:r>
            <a:r>
              <a:rPr lang="zh-CN" altLang="en-US" dirty="0">
                <a:latin typeface="Arial" pitchFamily="34" charset="0"/>
              </a:rPr>
              <a:t>（上行）     </a:t>
            </a:r>
            <a:r>
              <a:rPr lang="en-US" altLang="zh-CN" dirty="0">
                <a:latin typeface="Arial" pitchFamily="34" charset="0"/>
              </a:rPr>
              <a:t>869MHz—894MHz</a:t>
            </a:r>
            <a:r>
              <a:rPr lang="zh-CN" altLang="en-US" dirty="0">
                <a:latin typeface="Arial" pitchFamily="34" charset="0"/>
              </a:rPr>
              <a:t>（下行）</a:t>
            </a:r>
            <a:br>
              <a:rPr lang="zh-CN" altLang="en-US" dirty="0">
                <a:latin typeface="Arial" pitchFamily="34" charset="0"/>
              </a:rPr>
            </a:br>
            <a:r>
              <a:rPr lang="en-US" altLang="zh-CN" dirty="0">
                <a:latin typeface="Arial" pitchFamily="34" charset="0"/>
              </a:rPr>
              <a:t>1900</a:t>
            </a:r>
            <a:r>
              <a:rPr lang="zh-CN" altLang="en-US" dirty="0">
                <a:latin typeface="Arial" pitchFamily="34" charset="0"/>
              </a:rPr>
              <a:t>频段   </a:t>
            </a:r>
            <a:r>
              <a:rPr lang="en-US" altLang="zh-CN" dirty="0">
                <a:latin typeface="Arial" pitchFamily="34" charset="0"/>
              </a:rPr>
              <a:t>1850MHz—1910MHz</a:t>
            </a:r>
            <a:r>
              <a:rPr lang="zh-CN" altLang="en-US" dirty="0">
                <a:latin typeface="Arial" pitchFamily="34" charset="0"/>
              </a:rPr>
              <a:t>（上行） </a:t>
            </a:r>
            <a:r>
              <a:rPr lang="en-US" altLang="zh-CN" dirty="0">
                <a:latin typeface="Arial" pitchFamily="34" charset="0"/>
              </a:rPr>
              <a:t>1930MHz—1990MHz</a:t>
            </a:r>
            <a:r>
              <a:rPr lang="zh-CN" altLang="en-US" dirty="0">
                <a:latin typeface="Arial" pitchFamily="34" charset="0"/>
              </a:rPr>
              <a:t>（下行）</a:t>
            </a:r>
          </a:p>
          <a:p>
            <a:pPr eaLnBrk="1" hangingPunct="1"/>
            <a:endParaRPr lang="zh-CN" altLang="en-US" dirty="0">
              <a:latin typeface="Arial" pitchFamily="34" charset="0"/>
            </a:endParaRPr>
          </a:p>
        </p:txBody>
      </p:sp>
    </p:spTree>
    <p:extLst>
      <p:ext uri="{BB962C8B-B14F-4D97-AF65-F5344CB8AC3E}">
        <p14:creationId xmlns:p14="http://schemas.microsoft.com/office/powerpoint/2010/main" val="9921900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Slide Image Placeholder 1"/>
          <p:cNvSpPr>
            <a:spLocks noGrp="1" noRot="1" noChangeAspect="1" noTextEdit="1"/>
          </p:cNvSpPr>
          <p:nvPr>
            <p:ph type="sldImg"/>
          </p:nvPr>
        </p:nvSpPr>
        <p:spPr>
          <a:ln/>
        </p:spPr>
      </p:sp>
      <p:sp>
        <p:nvSpPr>
          <p:cNvPr id="15872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Now that we have studied the properties of wired and wireless channels, we turn our attention to the problem of sending digital information.</a:t>
            </a:r>
          </a:p>
          <a:p>
            <a:endParaRPr lang="en-US">
              <a:latin typeface="Arial" pitchFamily="34" charset="0"/>
            </a:endParaRPr>
          </a:p>
          <a:p>
            <a:r>
              <a:rPr lang="en-US">
                <a:latin typeface="Arial" pitchFamily="34" charset="0"/>
              </a:rPr>
              <a:t>Wires and wireless channels carry analog signals such as continuously varying voltage, light intensity, or sound intensity.</a:t>
            </a:r>
          </a:p>
          <a:p>
            <a:r>
              <a:rPr lang="en-US">
                <a:latin typeface="Arial" pitchFamily="34" charset="0"/>
              </a:rPr>
              <a:t>To send digital information, we must devise analog signals to represent bits.</a:t>
            </a:r>
          </a:p>
          <a:p>
            <a:endParaRPr lang="en-US">
              <a:latin typeface="Arial" pitchFamily="34" charset="0"/>
            </a:endParaRPr>
          </a:p>
          <a:p>
            <a:endParaRPr lang="en-US">
              <a:latin typeface="Arial" pitchFamily="34" charset="0"/>
            </a:endParaRPr>
          </a:p>
        </p:txBody>
      </p:sp>
      <p:sp>
        <p:nvSpPr>
          <p:cNvPr id="156676"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23E3605-7D64-465A-A076-A367637ACE8E}" type="slidenum">
              <a:rPr lang="zh-CN" altLang="en-US" smtClean="0"/>
              <a:pPr eaLnBrk="1" hangingPunct="1">
                <a:defRPr/>
              </a:pPr>
              <a:t>57</a:t>
            </a:fld>
            <a:endParaRPr lang="en-US" altLang="zh-CN"/>
          </a:p>
        </p:txBody>
      </p:sp>
    </p:spTree>
    <p:extLst>
      <p:ext uri="{BB962C8B-B14F-4D97-AF65-F5344CB8AC3E}">
        <p14:creationId xmlns:p14="http://schemas.microsoft.com/office/powerpoint/2010/main" val="410519970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most straight</a:t>
            </a:r>
            <a:r>
              <a:rPr kumimoji="1" lang="en-US" altLang="zh-CN" baseline="0" dirty="0"/>
              <a:t>forward form of digital modulation is to use a positive voltage to represent a 1 and a negative voltage to represent a 0. for an optical fiber, the presence of light might represent a 1 and the absence of light might represent a 0.</a:t>
            </a:r>
          </a:p>
          <a:p>
            <a:endParaRPr kumimoji="1" lang="en-US" altLang="zh-CN" baseline="0" dirty="0"/>
          </a:p>
          <a:p>
            <a:endParaRPr kumimoji="1" lang="zh-CN" altLang="en-US" dirty="0"/>
          </a:p>
        </p:txBody>
      </p:sp>
      <p:sp>
        <p:nvSpPr>
          <p:cNvPr id="4" name="幻灯片编号占位符 3"/>
          <p:cNvSpPr>
            <a:spLocks noGrp="1"/>
          </p:cNvSpPr>
          <p:nvPr>
            <p:ph type="sldNum" sz="quarter" idx="10"/>
          </p:nvPr>
        </p:nvSpPr>
        <p:spPr/>
        <p:txBody>
          <a:bodyPr/>
          <a:lstStyle/>
          <a:p>
            <a:pPr>
              <a:defRPr/>
            </a:pPr>
            <a:fld id="{B73D5452-F61C-4C91-9A48-70FB562D9267}" type="slidenum">
              <a:rPr lang="zh-CN" altLang="en-US" smtClean="0"/>
              <a:pPr>
                <a:defRPr/>
              </a:pPr>
              <a:t>58</a:t>
            </a:fld>
            <a:endParaRPr lang="en-US" altLang="zh-CN"/>
          </a:p>
        </p:txBody>
      </p:sp>
    </p:spTree>
    <p:extLst>
      <p:ext uri="{BB962C8B-B14F-4D97-AF65-F5344CB8AC3E}">
        <p14:creationId xmlns:p14="http://schemas.microsoft.com/office/powerpoint/2010/main" val="2914566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Slide Image Placeholder 1"/>
          <p:cNvSpPr>
            <a:spLocks noGrp="1" noRot="1" noChangeAspect="1" noTextEdit="1"/>
          </p:cNvSpPr>
          <p:nvPr>
            <p:ph type="sldImg"/>
          </p:nvPr>
        </p:nvSpPr>
        <p:spPr>
          <a:ln/>
        </p:spPr>
      </p:sp>
      <p:sp>
        <p:nvSpPr>
          <p:cNvPr id="15974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This design will work as long as the signal at the receiver is sufficiently strong to distinguish the four level. </a:t>
            </a:r>
          </a:p>
          <a:p>
            <a:endParaRPr lang="en-US">
              <a:latin typeface="Arial" pitchFamily="34" charset="0"/>
            </a:endParaRPr>
          </a:p>
        </p:txBody>
      </p:sp>
      <p:sp>
        <p:nvSpPr>
          <p:cNvPr id="157700"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BCA0B68-4483-4C9E-AA08-8F289215E83F}" type="slidenum">
              <a:rPr lang="zh-CN" altLang="en-US" smtClean="0"/>
              <a:pPr eaLnBrk="1" hangingPunct="1">
                <a:defRPr/>
              </a:pPr>
              <a:t>59</a:t>
            </a:fld>
            <a:endParaRPr lang="en-US" altLang="zh-CN"/>
          </a:p>
        </p:txBody>
      </p:sp>
    </p:spTree>
    <p:extLst>
      <p:ext uri="{BB962C8B-B14F-4D97-AF65-F5344CB8AC3E}">
        <p14:creationId xmlns:p14="http://schemas.microsoft.com/office/powerpoint/2010/main" val="15183416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In the literature, the terms “bit rate” and “baud rate”  are often used incorrectly.</a:t>
            </a:r>
          </a:p>
        </p:txBody>
      </p:sp>
      <p:sp>
        <p:nvSpPr>
          <p:cNvPr id="158724"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7F534D2-AAE8-4221-AAD6-F1E7F0528666}" type="slidenum">
              <a:rPr lang="zh-CN" altLang="en-US" smtClean="0"/>
              <a:pPr eaLnBrk="1" hangingPunct="1">
                <a:defRPr/>
              </a:pPr>
              <a:t>60</a:t>
            </a:fld>
            <a:endParaRPr lang="en-US" altLang="zh-CN"/>
          </a:p>
        </p:txBody>
      </p:sp>
    </p:spTree>
    <p:extLst>
      <p:ext uri="{BB962C8B-B14F-4D97-AF65-F5344CB8AC3E}">
        <p14:creationId xmlns:p14="http://schemas.microsoft.com/office/powerpoint/2010/main" val="14556212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Used for classic Ethernet</a:t>
            </a:r>
          </a:p>
        </p:txBody>
      </p:sp>
      <p:sp>
        <p:nvSpPr>
          <p:cNvPr id="159748"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9976D4C-62F6-4ED3-ABF8-1F4DDD1239DA}" type="slidenum">
              <a:rPr lang="zh-CN" altLang="en-US" smtClean="0"/>
              <a:pPr eaLnBrk="1" hangingPunct="1">
                <a:defRPr/>
              </a:pPr>
              <a:t>61</a:t>
            </a:fld>
            <a:endParaRPr lang="en-US" altLang="zh-CN"/>
          </a:p>
        </p:txBody>
      </p:sp>
    </p:spTree>
    <p:extLst>
      <p:ext uri="{BB962C8B-B14F-4D97-AF65-F5344CB8AC3E}">
        <p14:creationId xmlns:p14="http://schemas.microsoft.com/office/powerpoint/2010/main" val="4245701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9BCF196-F9ED-493F-912D-38087F548D68}" type="slidenum">
              <a:rPr lang="zh-CN" altLang="en-US" smtClean="0"/>
              <a:pPr eaLnBrk="1" hangingPunct="1">
                <a:defRPr/>
              </a:pPr>
              <a:t>5</a:t>
            </a:fld>
            <a:endParaRPr lang="en-US" altLang="zh-CN"/>
          </a:p>
        </p:txBody>
      </p:sp>
      <p:sp>
        <p:nvSpPr>
          <p:cNvPr id="117763" name="Rectangle 2"/>
          <p:cNvSpPr>
            <a:spLocks noGrp="1" noRot="1" noChangeAspect="1" noChangeArrowheads="1" noTextEdit="1"/>
          </p:cNvSpPr>
          <p:nvPr>
            <p:ph type="sldImg"/>
          </p:nvPr>
        </p:nvSpPr>
        <p:spPr>
          <a:ln/>
        </p:spPr>
      </p:sp>
      <p:sp>
        <p:nvSpPr>
          <p:cNvPr id="1177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138427943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Slide Image Placeholder 1"/>
          <p:cNvSpPr>
            <a:spLocks noGrp="1" noRot="1" noChangeAspect="1" noTextEdit="1"/>
          </p:cNvSpPr>
          <p:nvPr>
            <p:ph type="sldImg"/>
          </p:nvPr>
        </p:nvSpPr>
        <p:spPr>
          <a:ln/>
        </p:spPr>
      </p:sp>
      <p:sp>
        <p:nvSpPr>
          <p:cNvPr id="16281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They average to zero, which means that they have no DC electrical component. The lack of a DC component is an advantage because some channels, such as coaxial cable or line with transformers, strongly attenuate a DC component due to their physical properties. </a:t>
            </a:r>
          </a:p>
          <a:p>
            <a:r>
              <a:rPr lang="en-US">
                <a:latin typeface="Arial" pitchFamily="34" charset="0"/>
              </a:rPr>
              <a:t>Also, one method of connecting the receiver to the channel call </a:t>
            </a:r>
            <a:r>
              <a:rPr lang="en-US" b="1">
                <a:latin typeface="Arial" pitchFamily="34" charset="0"/>
              </a:rPr>
              <a:t>capacitive coupling</a:t>
            </a:r>
            <a:r>
              <a:rPr lang="en-US">
                <a:latin typeface="Arial" pitchFamily="34" charset="0"/>
              </a:rPr>
              <a:t>, passes only the AC portion of a signal.</a:t>
            </a:r>
          </a:p>
          <a:p>
            <a:r>
              <a:rPr lang="zh-CN" altLang="en-US">
                <a:latin typeface="Arial" pitchFamily="34" charset="0"/>
              </a:rPr>
              <a:t>电容耦合</a:t>
            </a:r>
            <a:endParaRPr lang="en-US">
              <a:latin typeface="Arial" pitchFamily="34" charset="0"/>
            </a:endParaRPr>
          </a:p>
          <a:p>
            <a:endParaRPr lang="en-US">
              <a:latin typeface="Arial" pitchFamily="34" charset="0"/>
            </a:endParaRPr>
          </a:p>
          <a:p>
            <a:r>
              <a:rPr lang="en-US">
                <a:latin typeface="Arial" pitchFamily="34" charset="0"/>
              </a:rPr>
              <a:t>In either case, if we send a signal whose average is not zero, we waste energy as the DC component will be filtered out. </a:t>
            </a:r>
          </a:p>
          <a:p>
            <a:endParaRPr lang="en-US">
              <a:latin typeface="Arial" pitchFamily="34" charset="0"/>
            </a:endParaRPr>
          </a:p>
          <a:p>
            <a:r>
              <a:rPr lang="en-US">
                <a:latin typeface="Arial" pitchFamily="34" charset="0"/>
              </a:rPr>
              <a:t>Balancing helps to provide transitions for clock recovery and provides a simple way to calibrate receivers because the average of the signal can be measured and used as a decision threshold to decode symbos.</a:t>
            </a:r>
          </a:p>
          <a:p>
            <a:endParaRPr lang="en-US">
              <a:latin typeface="Arial" pitchFamily="34" charset="0"/>
            </a:endParaRPr>
          </a:p>
        </p:txBody>
      </p:sp>
      <p:sp>
        <p:nvSpPr>
          <p:cNvPr id="160772"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1778D98-0A76-4DA8-BF38-F5B222A59895}" type="slidenum">
              <a:rPr lang="zh-CN" altLang="en-US" smtClean="0"/>
              <a:pPr eaLnBrk="1" hangingPunct="1">
                <a:defRPr/>
              </a:pPr>
              <a:t>63</a:t>
            </a:fld>
            <a:endParaRPr lang="en-US" altLang="zh-CN"/>
          </a:p>
        </p:txBody>
      </p:sp>
    </p:spTree>
    <p:extLst>
      <p:ext uri="{BB962C8B-B14F-4D97-AF65-F5344CB8AC3E}">
        <p14:creationId xmlns:p14="http://schemas.microsoft.com/office/powerpoint/2010/main" val="220414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Slide Image Placeholder 1"/>
          <p:cNvSpPr>
            <a:spLocks noGrp="1" noRot="1" noChangeAspect="1" noTextEdit="1"/>
          </p:cNvSpPr>
          <p:nvPr>
            <p:ph type="sldImg"/>
          </p:nvPr>
        </p:nvSpPr>
        <p:spPr>
          <a:ln/>
        </p:spPr>
      </p:sp>
      <p:sp>
        <p:nvSpPr>
          <p:cNvPr id="1638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rPr>
              <a:t>Digital modulation is accomplished with passband transmission by regulating or modulating a carrier signal that sits in the passband.</a:t>
            </a:r>
          </a:p>
          <a:p>
            <a:r>
              <a:rPr lang="en-US" dirty="0">
                <a:latin typeface="Arial" pitchFamily="34" charset="0"/>
              </a:rPr>
              <a:t>We can modulate the amplitude, frequency, or phase of the carrier signal.</a:t>
            </a:r>
          </a:p>
          <a:p>
            <a:r>
              <a:rPr lang="en-US" dirty="0">
                <a:latin typeface="Arial" pitchFamily="34" charset="0"/>
              </a:rPr>
              <a:t>Each of these methods has a corresponding name.</a:t>
            </a:r>
          </a:p>
        </p:txBody>
      </p:sp>
      <p:sp>
        <p:nvSpPr>
          <p:cNvPr id="161796"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6DB95D2-DB66-4B38-AFEC-71800A599CAF}" type="slidenum">
              <a:rPr lang="zh-CN" altLang="en-US" smtClean="0"/>
              <a:pPr eaLnBrk="1" hangingPunct="1">
                <a:defRPr/>
              </a:pPr>
              <a:t>65</a:t>
            </a:fld>
            <a:endParaRPr lang="en-US" altLang="zh-CN"/>
          </a:p>
        </p:txBody>
      </p:sp>
    </p:spTree>
    <p:extLst>
      <p:ext uri="{BB962C8B-B14F-4D97-AF65-F5344CB8AC3E}">
        <p14:creationId xmlns:p14="http://schemas.microsoft.com/office/powerpoint/2010/main" val="170474589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Slide Image Placeholder 1"/>
          <p:cNvSpPr>
            <a:spLocks noGrp="1" noRot="1" noChangeAspect="1" noTextEdit="1"/>
          </p:cNvSpPr>
          <p:nvPr>
            <p:ph type="sldImg"/>
          </p:nvPr>
        </p:nvSpPr>
        <p:spPr>
          <a:ln/>
        </p:spPr>
      </p:sp>
      <p:sp>
        <p:nvSpPr>
          <p:cNvPr id="16486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Constellation diagram</a:t>
            </a:r>
          </a:p>
          <a:p>
            <a:endParaRPr lang="en-US">
              <a:latin typeface="Arial" pitchFamily="34" charset="0"/>
            </a:endParaRPr>
          </a:p>
          <a:p>
            <a:r>
              <a:rPr lang="en-US" b="1">
                <a:latin typeface="Arial" pitchFamily="34" charset="0"/>
              </a:rPr>
              <a:t>constellation [,kɔnstə'leiʃən]</a:t>
            </a:r>
            <a:endParaRPr lang="en-US">
              <a:latin typeface="Arial" pitchFamily="34" charset="0"/>
            </a:endParaRPr>
          </a:p>
        </p:txBody>
      </p:sp>
      <p:sp>
        <p:nvSpPr>
          <p:cNvPr id="162820"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DD842D9-F219-4D0B-9634-FB5AA66A93CD}" type="slidenum">
              <a:rPr lang="zh-CN" altLang="en-US" smtClean="0"/>
              <a:pPr eaLnBrk="1" hangingPunct="1">
                <a:defRPr/>
              </a:pPr>
              <a:t>66</a:t>
            </a:fld>
            <a:endParaRPr lang="en-US" altLang="zh-CN"/>
          </a:p>
        </p:txBody>
      </p:sp>
    </p:spTree>
    <p:extLst>
      <p:ext uri="{BB962C8B-B14F-4D97-AF65-F5344CB8AC3E}">
        <p14:creationId xmlns:p14="http://schemas.microsoft.com/office/powerpoint/2010/main" val="232279312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Slide Image Placeholder 1"/>
          <p:cNvSpPr>
            <a:spLocks noGrp="1" noRot="1" noChangeAspect="1" noTextEdit="1"/>
          </p:cNvSpPr>
          <p:nvPr>
            <p:ph type="sldImg"/>
          </p:nvPr>
        </p:nvSpPr>
        <p:spPr>
          <a:ln/>
        </p:spPr>
      </p:sp>
      <p:sp>
        <p:nvSpPr>
          <p:cNvPr id="16589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dirty="0">
                <a:latin typeface="Arial" pitchFamily="34" charset="0"/>
              </a:rPr>
              <a:t>Consequently,  multiplexing schemes have been developed to share lines among many signals.</a:t>
            </a:r>
          </a:p>
          <a:p>
            <a:r>
              <a:rPr lang="en-US" dirty="0">
                <a:latin typeface="Arial" pitchFamily="34" charset="0"/>
              </a:rPr>
              <a:t>FDM takes advantage of passband transmission to share a channel. Ti divides the spectrum into frequency bands, with each user having exclusive possession of some band in which to send their signal.</a:t>
            </a:r>
          </a:p>
          <a:p>
            <a:endParaRPr lang="en-US" dirty="0">
              <a:latin typeface="Arial" pitchFamily="34" charset="0"/>
            </a:endParaRPr>
          </a:p>
          <a:p>
            <a:endParaRPr lang="en-US" dirty="0">
              <a:latin typeface="Arial" pitchFamily="34" charset="0"/>
            </a:endParaRPr>
          </a:p>
        </p:txBody>
      </p:sp>
      <p:sp>
        <p:nvSpPr>
          <p:cNvPr id="163844"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29DC196-0442-4588-9F31-79743A54B42F}" type="slidenum">
              <a:rPr lang="zh-CN" altLang="en-US" smtClean="0"/>
              <a:pPr eaLnBrk="1" hangingPunct="1">
                <a:defRPr/>
              </a:pPr>
              <a:t>67</a:t>
            </a:fld>
            <a:endParaRPr lang="en-US" altLang="zh-CN"/>
          </a:p>
        </p:txBody>
      </p:sp>
    </p:spTree>
    <p:extLst>
      <p:ext uri="{BB962C8B-B14F-4D97-AF65-F5344CB8AC3E}">
        <p14:creationId xmlns:p14="http://schemas.microsoft.com/office/powerpoint/2010/main" val="1999373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Slide Image Placeholder 1"/>
          <p:cNvSpPr>
            <a:spLocks noGrp="1" noRot="1" noChangeAspect="1" noTextEdit="1"/>
          </p:cNvSpPr>
          <p:nvPr>
            <p:ph type="sldImg"/>
          </p:nvPr>
        </p:nvSpPr>
        <p:spPr>
          <a:ln/>
        </p:spPr>
      </p:sp>
      <p:sp>
        <p:nvSpPr>
          <p:cNvPr id="166915"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hu-HU" altLang="zh-CN" sz="1200" kern="1200" dirty="0">
                <a:solidFill>
                  <a:schemeClr val="tx1"/>
                </a:solidFill>
                <a:latin typeface="Arial" charset="0"/>
                <a:ea typeface="宋体" pitchFamily="2" charset="-122"/>
                <a:cs typeface="+mn-cs"/>
              </a:rPr>
              <a:t>Orthogonal [ɔː'θɒg(ə)n(ə)l]</a:t>
            </a:r>
            <a:endParaRPr lang="en-US" dirty="0">
              <a:latin typeface="Arial" pitchFamily="34" charset="0"/>
            </a:endParaRPr>
          </a:p>
          <a:p>
            <a:r>
              <a:rPr lang="en-US" dirty="0">
                <a:latin typeface="Arial" pitchFamily="34" charset="0"/>
              </a:rPr>
              <a:t>When sending digital data, it is possible to divide the spectrum efficiently without using guard bands.</a:t>
            </a:r>
          </a:p>
          <a:p>
            <a:r>
              <a:rPr lang="en-US" dirty="0">
                <a:latin typeface="Arial" pitchFamily="34" charset="0"/>
              </a:rPr>
              <a:t>In OFDM, the channel bandwidth is divided into many subcarriers that independently send data (e.g. with Q</a:t>
            </a:r>
            <a:r>
              <a:rPr lang="en-US" altLang="zh-CN" dirty="0">
                <a:latin typeface="Arial" pitchFamily="34" charset="0"/>
              </a:rPr>
              <a:t>AM</a:t>
            </a:r>
            <a:r>
              <a:rPr lang="en-US" dirty="0">
                <a:latin typeface="Arial" pitchFamily="34" charset="0"/>
              </a:rPr>
              <a:t>).</a:t>
            </a:r>
          </a:p>
          <a:p>
            <a:endParaRPr lang="en-US" dirty="0">
              <a:latin typeface="Arial" pitchFamily="34" charset="0"/>
            </a:endParaRPr>
          </a:p>
          <a:p>
            <a:r>
              <a:rPr lang="en-US" dirty="0">
                <a:latin typeface="Arial" pitchFamily="34" charset="0"/>
              </a:rPr>
              <a:t>The subcarriers are packed tightly together in the frequency domain. Thus, signals from each subcarrier extend into adjacent ones. </a:t>
            </a:r>
          </a:p>
          <a:p>
            <a:r>
              <a:rPr lang="en-US" dirty="0">
                <a:latin typeface="Arial" pitchFamily="34" charset="0"/>
              </a:rPr>
              <a:t>The frequency response of each subcarrier is designed so that it is zero at the center of the adjacent subcarrier. The subcarriers can therefore be sampled at their center frequencies without interference from their neighbors. </a:t>
            </a:r>
          </a:p>
          <a:p>
            <a:endParaRPr lang="en-US" dirty="0">
              <a:latin typeface="Arial" pitchFamily="34" charset="0"/>
            </a:endParaRPr>
          </a:p>
          <a:p>
            <a:r>
              <a:rPr lang="en-US" dirty="0">
                <a:latin typeface="Arial" pitchFamily="34" charset="0"/>
              </a:rPr>
              <a:t>The idea of OFDM has been around for a long time, but it is only in the last decade that it has been widely adopted, following the realization that it is possible to implement OFDM efficiently in terms of a Fourier transform of digital data over all subcarriers (instead of separately modulating each subcarrier). </a:t>
            </a:r>
          </a:p>
          <a:p>
            <a:r>
              <a:rPr lang="en-US" dirty="0">
                <a:latin typeface="Arial" pitchFamily="34" charset="0"/>
              </a:rPr>
              <a:t>OFDM is used in 802.11, cable networks and power line networking, and is planned for 4</a:t>
            </a:r>
            <a:r>
              <a:rPr lang="en-US" baseline="30000" dirty="0">
                <a:latin typeface="Arial" pitchFamily="34" charset="0"/>
              </a:rPr>
              <a:t>th</a:t>
            </a:r>
            <a:r>
              <a:rPr lang="en-US" dirty="0">
                <a:latin typeface="Arial" pitchFamily="34" charset="0"/>
              </a:rPr>
              <a:t> generation cellular system.</a:t>
            </a:r>
          </a:p>
        </p:txBody>
      </p:sp>
      <p:sp>
        <p:nvSpPr>
          <p:cNvPr id="164868"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13E857B-C944-4957-81E5-84074B456210}" type="slidenum">
              <a:rPr lang="zh-CN" altLang="en-US" smtClean="0"/>
              <a:pPr eaLnBrk="1" hangingPunct="1">
                <a:defRPr/>
              </a:pPr>
              <a:t>68</a:t>
            </a:fld>
            <a:endParaRPr lang="en-US" altLang="zh-CN"/>
          </a:p>
        </p:txBody>
      </p:sp>
    </p:spTree>
    <p:extLst>
      <p:ext uri="{BB962C8B-B14F-4D97-AF65-F5344CB8AC3E}">
        <p14:creationId xmlns:p14="http://schemas.microsoft.com/office/powerpoint/2010/main" val="160112238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Here, the users take turns (in a round-robin fashion), each one periodically getting the entire bandwidth for a little burst of time.</a:t>
            </a:r>
          </a:p>
          <a:p>
            <a:endParaRPr lang="en-US">
              <a:latin typeface="Arial" pitchFamily="34" charset="0"/>
            </a:endParaRPr>
          </a:p>
          <a:p>
            <a:r>
              <a:rPr lang="en-US">
                <a:latin typeface="Arial" pitchFamily="34" charset="0"/>
              </a:rPr>
              <a:t>An example of three streams being multiplexed with TDM is show in the figure. Bits from each input stream are taken in a fixed time slot and output to the aggregate stream.</a:t>
            </a:r>
          </a:p>
          <a:p>
            <a:r>
              <a:rPr lang="en-US">
                <a:latin typeface="Arial" pitchFamily="34" charset="0"/>
              </a:rPr>
              <a:t>This stream runs at the sum rate of the individual streams. For this to work, the streams must be synchronized in time.</a:t>
            </a:r>
          </a:p>
        </p:txBody>
      </p:sp>
      <p:sp>
        <p:nvSpPr>
          <p:cNvPr id="165892"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146C583-620D-41E1-8ED2-5696D1616B61}" type="slidenum">
              <a:rPr lang="zh-CN" altLang="en-US" smtClean="0"/>
              <a:pPr eaLnBrk="1" hangingPunct="1">
                <a:defRPr/>
              </a:pPr>
              <a:t>69</a:t>
            </a:fld>
            <a:endParaRPr lang="en-US" altLang="zh-CN"/>
          </a:p>
        </p:txBody>
      </p:sp>
    </p:spTree>
    <p:extLst>
      <p:ext uri="{BB962C8B-B14F-4D97-AF65-F5344CB8AC3E}">
        <p14:creationId xmlns:p14="http://schemas.microsoft.com/office/powerpoint/2010/main" val="316672720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Slide Image Placeholder 1"/>
          <p:cNvSpPr>
            <a:spLocks noGrp="1" noRot="1" noChangeAspect="1" noTextEdit="1"/>
          </p:cNvSpPr>
          <p:nvPr>
            <p:ph type="sldImg"/>
          </p:nvPr>
        </p:nvSpPr>
        <p:spPr>
          <a:ln/>
        </p:spPr>
      </p:sp>
      <p:sp>
        <p:nvSpPr>
          <p:cNvPr id="16896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CDM is a from of spread spectrum communication in which a narrowband signal is spread out over a wider frequency band. </a:t>
            </a:r>
          </a:p>
          <a:p>
            <a:r>
              <a:rPr lang="en-US">
                <a:latin typeface="Arial" pitchFamily="34" charset="0"/>
              </a:rPr>
              <a:t>This can make it more tolerant of interference, as well as allowing multiple signals from different users to share the same frequency band.</a:t>
            </a:r>
          </a:p>
          <a:p>
            <a:r>
              <a:rPr lang="en-US">
                <a:latin typeface="Arial" pitchFamily="34" charset="0"/>
              </a:rPr>
              <a:t>Because code division multiplexing is mostly  used for the latter purpose it is commonly called CDMA(Code Division </a:t>
            </a:r>
            <a:r>
              <a:rPr lang="en-US" altLang="zh-CN">
                <a:latin typeface="Arial" pitchFamily="34" charset="0"/>
              </a:rPr>
              <a:t>Multiple Access</a:t>
            </a:r>
            <a:r>
              <a:rPr lang="en-US">
                <a:latin typeface="Arial" pitchFamily="34" charset="0"/>
              </a:rPr>
              <a:t>).</a:t>
            </a:r>
          </a:p>
          <a:p>
            <a:endParaRPr lang="en-US">
              <a:latin typeface="Arial" pitchFamily="34" charset="0"/>
            </a:endParaRPr>
          </a:p>
          <a:p>
            <a:r>
              <a:rPr lang="en-US">
                <a:latin typeface="Arial" pitchFamily="34" charset="0"/>
              </a:rPr>
              <a:t>CDMA allows each station to transmit over the entire frequency spectrum all the time. Multiple simultaneous transmissions are separated using coding theory.</a:t>
            </a:r>
          </a:p>
          <a:p>
            <a:r>
              <a:rPr lang="en-US">
                <a:latin typeface="Arial" pitchFamily="34" charset="0"/>
              </a:rPr>
              <a:t>Before getting into the algorithm, let us consider an analogy:  an airport lounge with many pairs of people conversing. </a:t>
            </a:r>
          </a:p>
          <a:p>
            <a:r>
              <a:rPr lang="en-US">
                <a:latin typeface="Arial" pitchFamily="34" charset="0"/>
              </a:rPr>
              <a:t>    . TDM is comparable to pairs of people in the room taking runs speaking.</a:t>
            </a:r>
          </a:p>
          <a:p>
            <a:r>
              <a:rPr lang="en-US">
                <a:latin typeface="Arial" pitchFamily="34" charset="0"/>
              </a:rPr>
              <a:t>    . FDM is comparable to the pairs of people speaking at different pitches, some high-pitched and some low-pitched such that each pair can hold its own conversation at the same time as but independently of the others.</a:t>
            </a:r>
          </a:p>
          <a:p>
            <a:r>
              <a:rPr lang="en-US">
                <a:latin typeface="Arial" pitchFamily="34" charset="0"/>
              </a:rPr>
              <a:t>    . CDMA is comparable to each pair of people talking at once, but in a different language. The French-speaking couple just hones in on the French, rejecting everything that is not French as noise.</a:t>
            </a:r>
          </a:p>
          <a:p>
            <a:endParaRPr lang="en-US">
              <a:latin typeface="Arial" pitchFamily="34" charset="0"/>
            </a:endParaRPr>
          </a:p>
          <a:p>
            <a:r>
              <a:rPr lang="en-US">
                <a:latin typeface="Arial" pitchFamily="34" charset="0"/>
              </a:rPr>
              <a:t>Thus, the key to CDMA is to be able to extract the desired signal while rejecting everything else as random noise.</a:t>
            </a:r>
          </a:p>
          <a:p>
            <a:endParaRPr lang="en-US">
              <a:latin typeface="Arial" pitchFamily="34" charset="0"/>
            </a:endParaRPr>
          </a:p>
        </p:txBody>
      </p:sp>
      <p:sp>
        <p:nvSpPr>
          <p:cNvPr id="166916"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12C2B53-6426-471F-9105-63CB72855F79}" type="slidenum">
              <a:rPr lang="zh-CN" altLang="en-US" smtClean="0"/>
              <a:pPr eaLnBrk="1" hangingPunct="1">
                <a:defRPr/>
              </a:pPr>
              <a:t>70</a:t>
            </a:fld>
            <a:endParaRPr lang="en-US" altLang="zh-CN"/>
          </a:p>
        </p:txBody>
      </p:sp>
    </p:spTree>
    <p:extLst>
      <p:ext uri="{BB962C8B-B14F-4D97-AF65-F5344CB8AC3E}">
        <p14:creationId xmlns:p14="http://schemas.microsoft.com/office/powerpoint/2010/main" val="352823491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41395C6-23B1-4878-B893-38878932BB7F}" type="slidenum">
              <a:rPr lang="zh-CN" altLang="en-US" smtClean="0"/>
              <a:pPr eaLnBrk="1" hangingPunct="1">
                <a:defRPr/>
              </a:pPr>
              <a:t>71</a:t>
            </a:fld>
            <a:endParaRPr lang="en-US" altLang="zh-CN"/>
          </a:p>
        </p:txBody>
      </p:sp>
      <p:sp>
        <p:nvSpPr>
          <p:cNvPr id="169987" name="Rectangle 2"/>
          <p:cNvSpPr>
            <a:spLocks noGrp="1" noRot="1" noChangeAspect="1" noChangeArrowheads="1" noTextEdit="1"/>
          </p:cNvSpPr>
          <p:nvPr>
            <p:ph type="sldImg"/>
          </p:nvPr>
        </p:nvSpPr>
        <p:spPr>
          <a:ln/>
        </p:spPr>
      </p:sp>
      <p:sp>
        <p:nvSpPr>
          <p:cNvPr id="1699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15977170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25558E5-F436-4ED0-952E-445BAE08E482}" type="slidenum">
              <a:rPr lang="zh-CN" altLang="en-US" smtClean="0"/>
              <a:pPr eaLnBrk="1" hangingPunct="1">
                <a:defRPr/>
              </a:pPr>
              <a:t>72</a:t>
            </a:fld>
            <a:endParaRPr lang="en-US" altLang="zh-CN"/>
          </a:p>
        </p:txBody>
      </p:sp>
      <p:sp>
        <p:nvSpPr>
          <p:cNvPr id="171011" name="Rectangle 2"/>
          <p:cNvSpPr>
            <a:spLocks noGrp="1" noRot="1" noChangeAspect="1" noChangeArrowheads="1" noTextEdit="1"/>
          </p:cNvSpPr>
          <p:nvPr>
            <p:ph type="sldImg"/>
          </p:nvPr>
        </p:nvSpPr>
        <p:spPr>
          <a:ln/>
        </p:spPr>
      </p:sp>
      <p:sp>
        <p:nvSpPr>
          <p:cNvPr id="1710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303381168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C44F47E-5947-4BFD-B0D7-D212399BBB16}" type="slidenum">
              <a:rPr lang="zh-CN" altLang="en-US" smtClean="0"/>
              <a:pPr eaLnBrk="1" hangingPunct="1">
                <a:defRPr/>
              </a:pPr>
              <a:t>73</a:t>
            </a:fld>
            <a:endParaRPr lang="en-US" altLang="zh-CN"/>
          </a:p>
        </p:txBody>
      </p:sp>
      <p:sp>
        <p:nvSpPr>
          <p:cNvPr id="172035" name="Rectangle 2"/>
          <p:cNvSpPr>
            <a:spLocks noGrp="1" noRot="1" noChangeAspect="1" noChangeArrowheads="1" noTextEdit="1"/>
          </p:cNvSpPr>
          <p:nvPr>
            <p:ph type="sldImg"/>
          </p:nvPr>
        </p:nvSpPr>
        <p:spPr>
          <a:ln/>
        </p:spPr>
      </p:sp>
      <p:sp>
        <p:nvSpPr>
          <p:cNvPr id="1720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6460229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F642FCF-94CA-4C19-9FA0-40D2BB59CC3A}" type="slidenum">
              <a:rPr lang="zh-CN" altLang="en-US" smtClean="0"/>
              <a:pPr eaLnBrk="1" hangingPunct="1">
                <a:defRPr/>
              </a:pPr>
              <a:t>6</a:t>
            </a:fld>
            <a:endParaRPr lang="en-US" altLang="zh-CN"/>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38471765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687D837-8ED7-4209-9752-A4D3794694B8}" type="slidenum">
              <a:rPr lang="zh-CN" altLang="en-US" smtClean="0"/>
              <a:pPr eaLnBrk="1" hangingPunct="1">
                <a:defRPr/>
              </a:pPr>
              <a:t>74</a:t>
            </a:fld>
            <a:endParaRPr lang="en-US" altLang="zh-CN"/>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63818365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Slide Image Placeholder 1"/>
          <p:cNvSpPr>
            <a:spLocks noGrp="1" noRot="1" noChangeAspect="1" noTextEdit="1"/>
          </p:cNvSpPr>
          <p:nvPr>
            <p:ph type="sldImg"/>
          </p:nvPr>
        </p:nvSpPr>
        <p:spPr>
          <a:ln/>
        </p:spPr>
      </p:sp>
      <p:sp>
        <p:nvSpPr>
          <p:cNvPr id="17408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en-US">
              <a:latin typeface="Arial" pitchFamily="34" charset="0"/>
            </a:endParaRPr>
          </a:p>
        </p:txBody>
      </p:sp>
      <p:sp>
        <p:nvSpPr>
          <p:cNvPr id="172036"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6B46CBC-CF33-42C6-87C4-F9B0E5631F17}" type="slidenum">
              <a:rPr lang="zh-CN" altLang="en-US" smtClean="0"/>
              <a:pPr eaLnBrk="1" hangingPunct="1">
                <a:defRPr/>
              </a:pPr>
              <a:t>76</a:t>
            </a:fld>
            <a:endParaRPr lang="en-US" altLang="zh-CN"/>
          </a:p>
        </p:txBody>
      </p:sp>
    </p:spTree>
    <p:extLst>
      <p:ext uri="{BB962C8B-B14F-4D97-AF65-F5344CB8AC3E}">
        <p14:creationId xmlns:p14="http://schemas.microsoft.com/office/powerpoint/2010/main" val="315624327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C4C5747-DCA2-4BCA-8940-8DB0DF28CC2E}" type="slidenum">
              <a:rPr lang="zh-CN" altLang="en-US" smtClean="0"/>
              <a:pPr eaLnBrk="1" hangingPunct="1">
                <a:defRPr/>
              </a:pPr>
              <a:t>77</a:t>
            </a:fld>
            <a:endParaRPr lang="en-US" altLang="zh-CN"/>
          </a:p>
        </p:txBody>
      </p:sp>
      <p:sp>
        <p:nvSpPr>
          <p:cNvPr id="175107" name="Rectangle 2"/>
          <p:cNvSpPr>
            <a:spLocks noGrp="1" noRot="1" noChangeAspect="1" noChangeArrowheads="1" noTextEdit="1"/>
          </p:cNvSpPr>
          <p:nvPr>
            <p:ph type="sldImg"/>
          </p:nvPr>
        </p:nvSpPr>
        <p:spPr>
          <a:ln/>
        </p:spPr>
      </p:sp>
      <p:sp>
        <p:nvSpPr>
          <p:cNvPr id="17510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latin typeface="Arial" pitchFamily="34" charset="0"/>
              </a:rPr>
              <a:t>Initially, there were many overlapping offerings, all under the general name of </a:t>
            </a:r>
            <a:r>
              <a:rPr lang="en-US" altLang="zh-CN" b="1">
                <a:latin typeface="Arial" pitchFamily="34" charset="0"/>
              </a:rPr>
              <a:t>xDSL</a:t>
            </a:r>
            <a:r>
              <a:rPr lang="en-US" altLang="zh-CN">
                <a:latin typeface="Arial" pitchFamily="34" charset="0"/>
              </a:rPr>
              <a:t> (Digital Subscriber Line), for various x. Services with more bandwidth than standard telephone service are sometimes called </a:t>
            </a:r>
            <a:r>
              <a:rPr lang="en-US" altLang="zh-CN" b="1">
                <a:latin typeface="Arial" pitchFamily="34" charset="0"/>
              </a:rPr>
              <a:t>broadband</a:t>
            </a:r>
            <a:r>
              <a:rPr lang="en-US" altLang="zh-CN">
                <a:latin typeface="Arial" pitchFamily="34" charset="0"/>
              </a:rPr>
              <a:t>.  Although the term really is more of a marketing concept than a specific technical concept. Later, we will discuss what has become the most popular of these services, </a:t>
            </a:r>
            <a:r>
              <a:rPr lang="en-US" altLang="zh-CN" b="1">
                <a:latin typeface="Arial" pitchFamily="34" charset="0"/>
              </a:rPr>
              <a:t>ADSL</a:t>
            </a:r>
            <a:r>
              <a:rPr lang="en-US" altLang="zh-CN">
                <a:latin typeface="Arial" pitchFamily="34" charset="0"/>
              </a:rPr>
              <a:t> (Asymmetric DSL).</a:t>
            </a:r>
          </a:p>
          <a:p>
            <a:endParaRPr lang="en-US" altLang="zh-CN">
              <a:latin typeface="Arial" pitchFamily="34" charset="0"/>
            </a:endParaRPr>
          </a:p>
          <a:p>
            <a:r>
              <a:rPr lang="en-US" altLang="zh-CN">
                <a:latin typeface="Arial" pitchFamily="34" charset="0"/>
              </a:rPr>
              <a:t>The reason that modems are so slow  is that the wire in the end office runs through a filter that attenuates all freq. below 300Hz and above 3400Hz.</a:t>
            </a:r>
          </a:p>
          <a:p>
            <a:endParaRPr lang="en-US" altLang="zh-CN">
              <a:latin typeface="Arial" pitchFamily="34" charset="0"/>
            </a:endParaRPr>
          </a:p>
          <a:p>
            <a:r>
              <a:rPr lang="en-US" altLang="zh-CN">
                <a:latin typeface="Arial" pitchFamily="34" charset="0"/>
              </a:rPr>
              <a:t>The trick that makes xDSL work is that when a customer subscribes to it, the incoming line is connected to a different kind of switch, one that does not have this filter, which supports roughly 1 MHz.</a:t>
            </a:r>
          </a:p>
          <a:p>
            <a:endParaRPr lang="en-US" altLang="zh-CN">
              <a:latin typeface="Arial" pitchFamily="34" charset="0"/>
            </a:endParaRPr>
          </a:p>
          <a:p>
            <a:endParaRPr lang="zh-CN" altLang="en-US">
              <a:latin typeface="Arial" pitchFamily="34" charset="0"/>
            </a:endParaRPr>
          </a:p>
        </p:txBody>
      </p:sp>
    </p:spTree>
    <p:extLst>
      <p:ext uri="{BB962C8B-B14F-4D97-AF65-F5344CB8AC3E}">
        <p14:creationId xmlns:p14="http://schemas.microsoft.com/office/powerpoint/2010/main" val="287816673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5A02A7E-8AB0-48DD-957E-DF9ED886401B}" type="slidenum">
              <a:rPr lang="zh-CN" altLang="en-US" smtClean="0"/>
              <a:pPr eaLnBrk="1" hangingPunct="1">
                <a:defRPr/>
              </a:pPr>
              <a:t>78</a:t>
            </a:fld>
            <a:endParaRPr lang="en-US" altLang="zh-CN"/>
          </a:p>
        </p:txBody>
      </p:sp>
      <p:sp>
        <p:nvSpPr>
          <p:cNvPr id="176131" name="Rectangle 2"/>
          <p:cNvSpPr>
            <a:spLocks noGrp="1" noRot="1" noChangeAspect="1" noChangeArrowheads="1" noTextEdit="1"/>
          </p:cNvSpPr>
          <p:nvPr>
            <p:ph type="sldImg"/>
          </p:nvPr>
        </p:nvSpPr>
        <p:spPr>
          <a:ln/>
        </p:spPr>
      </p:sp>
      <p:sp>
        <p:nvSpPr>
          <p:cNvPr id="17613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latin typeface="Arial" pitchFamily="34" charset="0"/>
              </a:rPr>
              <a:t>The initial ADSL offering was from AT&amp;T and worked by dividing the spectrum available on the local loop, which is about 1.1 MHz, into three frequency bands: POTS (Plain Old Telephone Service) upstream (user to end office) and downstream (end office to user). The technique of having multiple frequency bands is called frequency division multiplexing; we will study it in detail in a later section. Subsequent offerings from other providers have taken a different approach, and it appears this one is likely to win out, so we will describe it below.</a:t>
            </a:r>
          </a:p>
          <a:p>
            <a:r>
              <a:rPr lang="en-US" altLang="zh-CN">
                <a:latin typeface="Arial" pitchFamily="34" charset="0"/>
              </a:rPr>
              <a:t>The alternative approach, called DMT (Discrete MultiTone), is illustrated in </a:t>
            </a:r>
            <a:r>
              <a:rPr lang="en-US" altLang="zh-CN">
                <a:latin typeface="Arial" pitchFamily="34" charset="0"/>
                <a:hlinkClick r:id="" action="ppaction://hlinkfile"/>
              </a:rPr>
              <a:t>Fig. 2-28</a:t>
            </a:r>
            <a:r>
              <a:rPr lang="en-US" altLang="zh-CN">
                <a:latin typeface="Arial" pitchFamily="34" charset="0"/>
              </a:rPr>
              <a:t>. In effect, what it does is divide the available 1.1 MHz spectrum on the local loop into 256 independent channels of 4312.5 Hz each. Channel 0 is used for POTS. Channels 1–5 are not used, to keep the voice signal and data signals from interfering with each other. Of the remaining 250 channels, one is used for upstream control and one is used for downstream control. The rest are available for user data.</a:t>
            </a:r>
          </a:p>
          <a:p>
            <a:pPr eaLnBrk="1" hangingPunct="1"/>
            <a:endParaRPr lang="zh-CN" altLang="en-US">
              <a:latin typeface="Arial" pitchFamily="34" charset="0"/>
            </a:endParaRPr>
          </a:p>
        </p:txBody>
      </p:sp>
    </p:spTree>
    <p:extLst>
      <p:ext uri="{BB962C8B-B14F-4D97-AF65-F5344CB8AC3E}">
        <p14:creationId xmlns:p14="http://schemas.microsoft.com/office/powerpoint/2010/main" val="17757039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64A9EFC-5D74-4AD8-9A30-5C097454CCB4}" type="slidenum">
              <a:rPr lang="zh-CN" altLang="en-US" smtClean="0"/>
              <a:pPr eaLnBrk="1" hangingPunct="1">
                <a:defRPr/>
              </a:pPr>
              <a:t>79</a:t>
            </a:fld>
            <a:endParaRPr lang="en-US" altLang="zh-CN"/>
          </a:p>
        </p:txBody>
      </p:sp>
      <p:sp>
        <p:nvSpPr>
          <p:cNvPr id="177155" name="Rectangle 2"/>
          <p:cNvSpPr>
            <a:spLocks noGrp="1" noRot="1" noChangeAspect="1" noChangeArrowheads="1" noTextEdit="1"/>
          </p:cNvSpPr>
          <p:nvPr>
            <p:ph type="sldImg"/>
          </p:nvPr>
        </p:nvSpPr>
        <p:spPr>
          <a:ln/>
        </p:spPr>
      </p:sp>
      <p:sp>
        <p:nvSpPr>
          <p:cNvPr id="17715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39624057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18A45C7-606D-4F07-8580-F8618C2109F4}" type="slidenum">
              <a:rPr lang="zh-CN" altLang="en-US" smtClean="0"/>
              <a:pPr eaLnBrk="1" hangingPunct="1">
                <a:defRPr/>
              </a:pPr>
              <a:t>80</a:t>
            </a:fld>
            <a:endParaRPr lang="en-US" altLang="zh-CN"/>
          </a:p>
        </p:txBody>
      </p:sp>
      <p:sp>
        <p:nvSpPr>
          <p:cNvPr id="178179" name="Rectangle 2"/>
          <p:cNvSpPr>
            <a:spLocks noGrp="1" noRot="1" noChangeAspect="1" noChangeArrowheads="1" noTextEdit="1"/>
          </p:cNvSpPr>
          <p:nvPr>
            <p:ph type="sldImg"/>
          </p:nvPr>
        </p:nvSpPr>
        <p:spPr>
          <a:ln/>
        </p:spPr>
      </p:sp>
      <p:sp>
        <p:nvSpPr>
          <p:cNvPr id="17818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A typical ADSL arrangement is shown in </a:t>
            </a:r>
            <a:r>
              <a:rPr lang="en-US" altLang="zh-CN">
                <a:latin typeface="Arial" pitchFamily="34" charset="0"/>
                <a:hlinkClick r:id="" action="ppaction://hlinkfile"/>
              </a:rPr>
              <a:t>Fig. 2-29</a:t>
            </a:r>
            <a:r>
              <a:rPr lang="en-US" altLang="zh-CN">
                <a:latin typeface="Arial" pitchFamily="34" charset="0"/>
              </a:rPr>
              <a:t>. In this scheme, a telephone company technician must install a NID (Network Interface Device) on the customer's premises. This small plastic box marks the end of the telephone company's property and the start of the customer's property. Close to the NID (or sometimes combined with it) is a splitter, an analog filter that separates the 0-4000 Hz band used by POTS from the data. The POTS signal is routed to the existing telephone or fax machine, and the data signal is routed to an ADSL modem. The ADSL modem is actually a digital signal processor that has been set up to act as 250 QAM modems operating in parallel at different frequencies. Since most current ADSL modems are external, the computer must be connected to it at high speed. Usually, this is done by putting an Ethernet card in the computer and operating a very short two-node Ethernet containing only the computer and ADSL modem. Occasionally the USB port is used instead of Ethernet. In the future, internal ADSL modem cards will no doubt become available.</a:t>
            </a:r>
          </a:p>
          <a:p>
            <a:r>
              <a:rPr lang="en-US" altLang="zh-CN">
                <a:latin typeface="Arial" pitchFamily="34" charset="0"/>
              </a:rPr>
              <a:t>At the other end of the wire, on the end office side, a corresponding splitter is installed. Here the voice portion of the signal is filtered out and sent to the normal voice switch. The signal above 26 kHz is routed to a new kind of device called a DSLAM (Digital Subscriber Line Access Multiplexer), which contains the same kind of digital signal processor as the ADSL modem. Once the digital signal has been recovered into a bit stream, packets are formed and sent off to the ISP.</a:t>
            </a:r>
          </a:p>
          <a:p>
            <a:r>
              <a:rPr lang="en-US" altLang="zh-CN">
                <a:latin typeface="Arial" pitchFamily="34" charset="0"/>
              </a:rPr>
              <a:t>This complete separation between the voice system and ADSL makes it relatively easy for a telephone company to deploy ADSL. All that is needed is buying a DSLAM and splitter and attaching the ADSL subscribers to the splitter. Other high-bandwidth services (e.g., ISDN) require much greater changes to the existing switching equipment.</a:t>
            </a:r>
          </a:p>
          <a:p>
            <a:pPr eaLnBrk="1" hangingPunct="1"/>
            <a:endParaRPr lang="zh-CN" altLang="en-US">
              <a:latin typeface="Arial" pitchFamily="34" charset="0"/>
            </a:endParaRPr>
          </a:p>
        </p:txBody>
      </p:sp>
    </p:spTree>
    <p:extLst>
      <p:ext uri="{BB962C8B-B14F-4D97-AF65-F5344CB8AC3E}">
        <p14:creationId xmlns:p14="http://schemas.microsoft.com/office/powerpoint/2010/main" val="104304561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Slide Image Placeholder 1"/>
          <p:cNvSpPr>
            <a:spLocks noGrp="1" noRot="1" noChangeAspect="1" noTextEdit="1"/>
          </p:cNvSpPr>
          <p:nvPr>
            <p:ph type="sldImg"/>
          </p:nvPr>
        </p:nvSpPr>
        <p:spPr>
          <a:ln/>
        </p:spPr>
      </p:sp>
      <p:sp>
        <p:nvSpPr>
          <p:cNvPr id="17920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Copper provides fast enough speeds over the last short distance. </a:t>
            </a:r>
          </a:p>
          <a:p>
            <a:r>
              <a:rPr lang="en-US">
                <a:latin typeface="Arial" pitchFamily="34" charset="0"/>
              </a:rPr>
              <a:t>The choice of how far to lay the fiber is an economic one, balancing cost with expected revenue.</a:t>
            </a:r>
          </a:p>
          <a:p>
            <a:r>
              <a:rPr lang="en-US">
                <a:latin typeface="Arial" pitchFamily="34" charset="0"/>
              </a:rPr>
              <a:t>In any case, the point is that optical fiber has crossed the traditional barrier of the “last mile”.</a:t>
            </a:r>
          </a:p>
          <a:p>
            <a:endParaRPr lang="en-US">
              <a:latin typeface="Arial" pitchFamily="34" charset="0"/>
            </a:endParaRPr>
          </a:p>
          <a:p>
            <a:r>
              <a:rPr lang="en-US">
                <a:latin typeface="Arial" pitchFamily="34" charset="0"/>
              </a:rPr>
              <a:t>The fiber local loop is passive. This means no powered equipment is required to amplify or otherwise process signals.  The fiber simply carries signals between the home and the end office. This in turn reduces cost and improves reliability.</a:t>
            </a:r>
          </a:p>
          <a:p>
            <a:endParaRPr lang="en-US">
              <a:latin typeface="Arial" pitchFamily="34" charset="0"/>
            </a:endParaRPr>
          </a:p>
          <a:p>
            <a:r>
              <a:rPr lang="en-US">
                <a:latin typeface="Arial" pitchFamily="34" charset="0"/>
              </a:rPr>
              <a:t>The architecture is called </a:t>
            </a:r>
            <a:r>
              <a:rPr lang="en-US" b="1">
                <a:latin typeface="Arial" pitchFamily="34" charset="0"/>
              </a:rPr>
              <a:t>a PON (Passive Optical Network), </a:t>
            </a:r>
            <a:r>
              <a:rPr lang="en-US">
                <a:latin typeface="Arial" pitchFamily="34" charset="0"/>
              </a:rPr>
              <a:t>it is common to use one wavelength shared between all the houses for downstream transmission, and another wavelength for upstream trasmission.</a:t>
            </a:r>
          </a:p>
          <a:p>
            <a:r>
              <a:rPr lang="en-US">
                <a:latin typeface="Arial" pitchFamily="34" charset="0"/>
              </a:rPr>
              <a:t>Even with the splitting, the tremendous bandwidth and low attenuation of fiber mean that PONs can provide high rates to users over distances of up to 20km.</a:t>
            </a:r>
          </a:p>
          <a:p>
            <a:r>
              <a:rPr lang="en-US">
                <a:latin typeface="Arial" pitchFamily="34" charset="0"/>
              </a:rPr>
              <a:t>Two kinds are common. </a:t>
            </a:r>
            <a:r>
              <a:rPr lang="en-US" b="1">
                <a:latin typeface="Arial" pitchFamily="34" charset="0"/>
              </a:rPr>
              <a:t>GPON(Gigabit-capable PONs) </a:t>
            </a:r>
            <a:r>
              <a:rPr lang="en-US">
                <a:latin typeface="Arial" pitchFamily="34" charset="0"/>
              </a:rPr>
              <a:t>comes from the world of telecommunications, so they are defined by an ITU standard.</a:t>
            </a:r>
          </a:p>
          <a:p>
            <a:r>
              <a:rPr lang="en-US" b="1">
                <a:latin typeface="Arial" pitchFamily="34" charset="0"/>
              </a:rPr>
              <a:t>EPON (Ethernet PONs)</a:t>
            </a:r>
            <a:r>
              <a:rPr lang="en-US">
                <a:latin typeface="Arial" pitchFamily="34" charset="0"/>
              </a:rPr>
              <a:t> are more in tune with the world of networking. So they are defined by an IEEE standard. Both run at around a gigabit and can carry traffic for different services, including Internet, video, and voice.</a:t>
            </a:r>
            <a:endParaRPr lang="en-US" b="1">
              <a:latin typeface="Arial" pitchFamily="34" charset="0"/>
            </a:endParaRPr>
          </a:p>
        </p:txBody>
      </p:sp>
      <p:sp>
        <p:nvSpPr>
          <p:cNvPr id="177156"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7E541D1-0250-48D5-A137-2BBB53D6E3D8}" type="slidenum">
              <a:rPr lang="zh-CN" altLang="en-US" smtClean="0"/>
              <a:pPr eaLnBrk="1" hangingPunct="1">
                <a:defRPr/>
              </a:pPr>
              <a:t>81</a:t>
            </a:fld>
            <a:endParaRPr lang="en-US" altLang="zh-CN"/>
          </a:p>
        </p:txBody>
      </p:sp>
    </p:spTree>
    <p:extLst>
      <p:ext uri="{BB962C8B-B14F-4D97-AF65-F5344CB8AC3E}">
        <p14:creationId xmlns:p14="http://schemas.microsoft.com/office/powerpoint/2010/main" val="184456540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F43E5D9-C3E0-4823-A1B1-4CA16FEDBCCA}" type="slidenum">
              <a:rPr lang="zh-CN" altLang="en-US" smtClean="0"/>
              <a:pPr eaLnBrk="1" hangingPunct="1">
                <a:defRPr/>
              </a:pPr>
              <a:t>82</a:t>
            </a:fld>
            <a:endParaRPr lang="en-US" altLang="zh-CN"/>
          </a:p>
        </p:txBody>
      </p:sp>
      <p:sp>
        <p:nvSpPr>
          <p:cNvPr id="180227" name="Rectangle 2"/>
          <p:cNvSpPr>
            <a:spLocks noGrp="1" noRot="1" noChangeAspect="1" noChangeArrowheads="1" noTextEdit="1"/>
          </p:cNvSpPr>
          <p:nvPr>
            <p:ph type="sldImg"/>
          </p:nvPr>
        </p:nvSpPr>
        <p:spPr>
          <a:ln/>
        </p:spPr>
      </p:sp>
      <p:sp>
        <p:nvSpPr>
          <p:cNvPr id="18022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Economies of scale play an important role in the telephone system. It costs essentially the same amount of money to install and maintain a high-bandwidth trunk as a low-bandwidth trunk between two switching offices (i.e., the costs come from having to dig the trench and not from the copper wire or optical fiber). Consequently, telephone companies have developed elaborate schemes for multiplexing many conversations over a single physical trunk. These multiplexing schemes can be divided into two basic categories: FDM (Frequency Division Multiplexing) and TDM (Time Division Multiplexing). In FDM, the frequency spectrum is divided into frequency bands, with each user having exclusive possession of some band. In TDM, the users take turns (in a round-robin fashion), each one periodically getting the entire bandwidth for a little burst of time.</a:t>
            </a:r>
            <a:endParaRPr lang="zh-CN" altLang="en-US">
              <a:latin typeface="Arial" pitchFamily="34" charset="0"/>
            </a:endParaRPr>
          </a:p>
        </p:txBody>
      </p:sp>
    </p:spTree>
    <p:extLst>
      <p:ext uri="{BB962C8B-B14F-4D97-AF65-F5344CB8AC3E}">
        <p14:creationId xmlns:p14="http://schemas.microsoft.com/office/powerpoint/2010/main" val="408722946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5F4DFBE-CF7F-4B97-9AD9-7E4DA425BAE1}" type="slidenum">
              <a:rPr lang="zh-CN" altLang="en-US" smtClean="0"/>
              <a:pPr eaLnBrk="1" hangingPunct="1">
                <a:defRPr/>
              </a:pPr>
              <a:t>83</a:t>
            </a:fld>
            <a:endParaRPr lang="en-US" altLang="zh-CN"/>
          </a:p>
        </p:txBody>
      </p:sp>
      <p:sp>
        <p:nvSpPr>
          <p:cNvPr id="181251" name="Rectangle 2"/>
          <p:cNvSpPr>
            <a:spLocks noGrp="1" noRot="1" noChangeAspect="1" noChangeArrowheads="1" noTextEdit="1"/>
          </p:cNvSpPr>
          <p:nvPr>
            <p:ph type="sldImg"/>
          </p:nvPr>
        </p:nvSpPr>
        <p:spPr>
          <a:ln/>
        </p:spPr>
      </p:sp>
      <p:sp>
        <p:nvSpPr>
          <p:cNvPr id="18125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dirty="0">
                <a:latin typeface="Arial" pitchFamily="34" charset="0"/>
              </a:rPr>
              <a:t>We will now look at how multiple analog voice signals are digitized and combined onto a single outgoing digital trunk. Computer data sent over a modem are also analog, so the following description also applies to them. The analog signals are digitized in the end office by a device called a codec (coder-decoder), producing a series of 8-bit numbers. The codec makes 8000 samples per second (125 µsec/sample) because the </a:t>
            </a:r>
            <a:r>
              <a:rPr lang="en-US" altLang="zh-CN" dirty="0" err="1">
                <a:latin typeface="Arial" pitchFamily="34" charset="0"/>
              </a:rPr>
              <a:t>Nyquist</a:t>
            </a:r>
            <a:r>
              <a:rPr lang="en-US" altLang="zh-CN" dirty="0">
                <a:latin typeface="Arial" pitchFamily="34" charset="0"/>
              </a:rPr>
              <a:t> theorem says that this is sufficient to capture all the information from the 4-kHz telephone channel bandwidth. At a lower sampling rate, information would be lost; at a higher one, no extra information would be gained. This technique is called PCM (Pulse Code Modulation). PCM forms the heart of the modern telephone system. As a consequence, virtually all time intervals within the telephone system are multiples of 125 µsec.</a:t>
            </a:r>
            <a:endParaRPr lang="zh-CN" altLang="en-US" dirty="0">
              <a:latin typeface="Arial" pitchFamily="34" charset="0"/>
            </a:endParaRPr>
          </a:p>
        </p:txBody>
      </p:sp>
    </p:spTree>
    <p:extLst>
      <p:ext uri="{BB962C8B-B14F-4D97-AF65-F5344CB8AC3E}">
        <p14:creationId xmlns:p14="http://schemas.microsoft.com/office/powerpoint/2010/main" val="95004136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226"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CB12310-D967-4413-9D1D-F7AB6BA9A248}" type="slidenum">
              <a:rPr lang="zh-CN" altLang="en-US" smtClean="0"/>
              <a:pPr eaLnBrk="1" hangingPunct="1">
                <a:defRPr/>
              </a:pPr>
              <a:t>84</a:t>
            </a:fld>
            <a:endParaRPr lang="en-US" altLang="zh-CN"/>
          </a:p>
        </p:txBody>
      </p:sp>
      <p:sp>
        <p:nvSpPr>
          <p:cNvPr id="182275" name="Rectangle 2"/>
          <p:cNvSpPr>
            <a:spLocks noGrp="1" noRot="1" noChangeAspect="1" noChangeArrowheads="1" noTextEdit="1"/>
          </p:cNvSpPr>
          <p:nvPr>
            <p:ph type="sldImg"/>
          </p:nvPr>
        </p:nvSpPr>
        <p:spPr>
          <a:ln/>
        </p:spPr>
      </p:sp>
      <p:sp>
        <p:nvSpPr>
          <p:cNvPr id="18227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WDM technology is wonderful, but there is still a lot of copper wire in the telephone system, so let us turn back to it for a while. Although FDM is still used over copper wires or microwave channels, it requires analog circuitry and is not amenable to being done by a computer. In contrast, TDM can be handled entirely by digital electronics, so it has become far more widespread in recent years. Unfortunately, it can only be used for digital data. Since the local loops produce analog signals, a conversion is needed from analog to digital in the end office, where all the individual local loops come together to be combined onto outgoing trunks.</a:t>
            </a:r>
          </a:p>
          <a:p>
            <a:pPr eaLnBrk="1" hangingPunct="1"/>
            <a:endParaRPr lang="zh-CN" altLang="en-US">
              <a:latin typeface="Arial" pitchFamily="34" charset="0"/>
            </a:endParaRPr>
          </a:p>
        </p:txBody>
      </p:sp>
    </p:spTree>
    <p:extLst>
      <p:ext uri="{BB962C8B-B14F-4D97-AF65-F5344CB8AC3E}">
        <p14:creationId xmlns:p14="http://schemas.microsoft.com/office/powerpoint/2010/main" val="2297300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09988A7-4E71-4AFD-89D5-413AEE1E962D}" type="slidenum">
              <a:rPr lang="zh-CN" altLang="en-US" smtClean="0"/>
              <a:pPr eaLnBrk="1" hangingPunct="1">
                <a:defRPr/>
              </a:pPr>
              <a:t>7</a:t>
            </a:fld>
            <a:endParaRPr lang="en-US" altLang="zh-CN"/>
          </a:p>
        </p:txBody>
      </p:sp>
      <p:sp>
        <p:nvSpPr>
          <p:cNvPr id="119811" name="Rectangle 2"/>
          <p:cNvSpPr>
            <a:spLocks noGrp="1" noRot="1" noChangeAspect="1" noChangeArrowheads="1" noTextEdit="1"/>
          </p:cNvSpPr>
          <p:nvPr>
            <p:ph type="sldImg"/>
          </p:nvPr>
        </p:nvSpPr>
        <p:spPr>
          <a:ln/>
        </p:spPr>
      </p:sp>
      <p:sp>
        <p:nvSpPr>
          <p:cNvPr id="11981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Fourier ['furiei]</a:t>
            </a:r>
            <a:r>
              <a:rPr lang="zh-CN" altLang="en-US">
                <a:latin typeface="Arial" pitchFamily="34" charset="0"/>
              </a:rPr>
              <a:t> </a:t>
            </a:r>
            <a:endParaRPr lang="en-US" altLang="zh-CN">
              <a:latin typeface="Arial" pitchFamily="34" charset="0"/>
            </a:endParaRPr>
          </a:p>
          <a:p>
            <a:pPr eaLnBrk="1" hangingPunct="1"/>
            <a:r>
              <a:rPr lang="zh-CN" altLang="en-US">
                <a:latin typeface="Arial" pitchFamily="34" charset="0"/>
              </a:rPr>
              <a:t>法国数学家、物理学家傅立叶，</a:t>
            </a:r>
            <a:r>
              <a:rPr lang="en-US" altLang="zh-CN">
                <a:latin typeface="Arial" pitchFamily="34" charset="0"/>
              </a:rPr>
              <a:t>1768</a:t>
            </a:r>
            <a:r>
              <a:rPr lang="zh-CN" altLang="en-US">
                <a:latin typeface="Arial" pitchFamily="34" charset="0"/>
              </a:rPr>
              <a:t>年</a:t>
            </a:r>
            <a:r>
              <a:rPr lang="en-US" altLang="zh-CN">
                <a:latin typeface="Arial" pitchFamily="34" charset="0"/>
              </a:rPr>
              <a:t>3</a:t>
            </a:r>
            <a:r>
              <a:rPr lang="zh-CN" altLang="en-US">
                <a:latin typeface="Arial" pitchFamily="34" charset="0"/>
              </a:rPr>
              <a:t>月</a:t>
            </a:r>
            <a:r>
              <a:rPr lang="en-US" altLang="zh-CN">
                <a:latin typeface="Arial" pitchFamily="34" charset="0"/>
              </a:rPr>
              <a:t>21</a:t>
            </a:r>
            <a:r>
              <a:rPr lang="zh-CN" altLang="en-US">
                <a:latin typeface="Arial" pitchFamily="34" charset="0"/>
              </a:rPr>
              <a:t>日生于欧塞尔，</a:t>
            </a:r>
            <a:r>
              <a:rPr lang="en-US" altLang="zh-CN">
                <a:latin typeface="Arial" pitchFamily="34" charset="0"/>
              </a:rPr>
              <a:t>1830</a:t>
            </a:r>
            <a:r>
              <a:rPr lang="zh-CN" altLang="en-US">
                <a:latin typeface="Arial" pitchFamily="34" charset="0"/>
              </a:rPr>
              <a:t>年</a:t>
            </a:r>
            <a:r>
              <a:rPr lang="en-US" altLang="zh-CN">
                <a:latin typeface="Arial" pitchFamily="34" charset="0"/>
              </a:rPr>
              <a:t>5</a:t>
            </a:r>
            <a:r>
              <a:rPr lang="zh-CN" altLang="en-US">
                <a:latin typeface="Arial" pitchFamily="34" charset="0"/>
              </a:rPr>
              <a:t>月</a:t>
            </a:r>
            <a:r>
              <a:rPr lang="en-US" altLang="zh-CN">
                <a:latin typeface="Arial" pitchFamily="34" charset="0"/>
              </a:rPr>
              <a:t>16</a:t>
            </a:r>
            <a:r>
              <a:rPr lang="zh-CN" altLang="en-US">
                <a:latin typeface="Arial" pitchFamily="34" charset="0"/>
              </a:rPr>
              <a:t>日卒于巴黎。</a:t>
            </a:r>
          </a:p>
        </p:txBody>
      </p:sp>
    </p:spTree>
    <p:extLst>
      <p:ext uri="{BB962C8B-B14F-4D97-AF65-F5344CB8AC3E}">
        <p14:creationId xmlns:p14="http://schemas.microsoft.com/office/powerpoint/2010/main" val="405444698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C180BD2-8F01-461B-915D-981582DC9E14}" type="slidenum">
              <a:rPr lang="zh-CN" altLang="en-US" smtClean="0"/>
              <a:pPr eaLnBrk="1" hangingPunct="1">
                <a:defRPr/>
              </a:pPr>
              <a:t>86</a:t>
            </a:fld>
            <a:endParaRPr lang="en-US"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In the early days of fiber optics, every telephone company had its own proprietary optical TDM system. After AT&amp;T was broken up in 1984, local telephone companies had to connect to multiple long-distance carriers, all with different optical TDM systems, so the need for standardization became obvious. In 1985, Bellcore, the RBOCs research arm, began working on a standard, called SONET (Synchronous Optical NETwork). Later, CCITT joined the effort, which resulted in a SONET standard and a set of parallel CCITT recommendations (G.707, G.708, and G.709) in 1989. The CCITT recommendations are called SDH (Synchronous Digital Hierarchy) but differ from SONET only in minor ways. Virtually all the long-distance telephone traffic in the United States, and much of it elsewhere, now uses trunks running SONET in the physical layer. For additional information about SONET, see (Bellamy, 2000; Goralski, 2000; and Shepard, 2001).</a:t>
            </a:r>
            <a:endParaRPr lang="zh-CN" altLang="en-US">
              <a:latin typeface="Arial" pitchFamily="34" charset="0"/>
            </a:endParaRPr>
          </a:p>
        </p:txBody>
      </p:sp>
    </p:spTree>
    <p:extLst>
      <p:ext uri="{BB962C8B-B14F-4D97-AF65-F5344CB8AC3E}">
        <p14:creationId xmlns:p14="http://schemas.microsoft.com/office/powerpoint/2010/main" val="11106804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8C3438A-C8CE-41A6-8EC8-1AB781BA89FE}" type="slidenum">
              <a:rPr lang="zh-CN" altLang="en-US" smtClean="0"/>
              <a:pPr eaLnBrk="1" hangingPunct="1">
                <a:defRPr/>
              </a:pPr>
              <a:t>87</a:t>
            </a:fld>
            <a:endParaRPr lang="en-US" altLang="zh-CN"/>
          </a:p>
        </p:txBody>
      </p:sp>
      <p:sp>
        <p:nvSpPr>
          <p:cNvPr id="184323" name="Rectangle 2"/>
          <p:cNvSpPr>
            <a:spLocks noGrp="1" noRot="1" noChangeAspect="1" noChangeArrowheads="1" noTextEdit="1"/>
          </p:cNvSpPr>
          <p:nvPr>
            <p:ph type="sldImg"/>
          </p:nvPr>
        </p:nvSpPr>
        <p:spPr>
          <a:ln/>
        </p:spPr>
      </p:sp>
      <p:sp>
        <p:nvSpPr>
          <p:cNvPr id="18432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A form of frequency division multiplexing is used as well as TDM to harness to tremendous bandwidth of fiber optic channels.  It is called WDM.</a:t>
            </a:r>
          </a:p>
          <a:p>
            <a:pPr eaLnBrk="1" hangingPunct="1"/>
            <a:endParaRPr lang="en-US" altLang="zh-CN">
              <a:latin typeface="Arial" pitchFamily="34" charset="0"/>
            </a:endParaRPr>
          </a:p>
          <a:p>
            <a:pPr eaLnBrk="1" hangingPunct="1"/>
            <a:r>
              <a:rPr lang="en-US" altLang="zh-CN">
                <a:latin typeface="Arial" pitchFamily="34" charset="0"/>
              </a:rPr>
              <a:t>The basic principle of WDM on fibers is depicted in the figure.</a:t>
            </a:r>
            <a:endParaRPr lang="zh-CN" altLang="en-US">
              <a:latin typeface="Arial" pitchFamily="34" charset="0"/>
            </a:endParaRPr>
          </a:p>
        </p:txBody>
      </p:sp>
    </p:spTree>
    <p:extLst>
      <p:ext uri="{BB962C8B-B14F-4D97-AF65-F5344CB8AC3E}">
        <p14:creationId xmlns:p14="http://schemas.microsoft.com/office/powerpoint/2010/main" val="118865528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Slide Image Placeholder 1"/>
          <p:cNvSpPr>
            <a:spLocks noGrp="1" noRot="1" noChangeAspect="1" noTextEdit="1"/>
          </p:cNvSpPr>
          <p:nvPr>
            <p:ph type="sldImg"/>
          </p:nvPr>
        </p:nvSpPr>
        <p:spPr>
          <a:ln/>
        </p:spPr>
      </p:sp>
      <p:sp>
        <p:nvSpPr>
          <p:cNvPr id="185347"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b="1">
                <a:latin typeface="Arial" pitchFamily="34" charset="0"/>
              </a:rPr>
              <a:t>Outside plant</a:t>
            </a:r>
          </a:p>
          <a:p>
            <a:r>
              <a:rPr lang="zh-CN" altLang="en-US" b="1">
                <a:latin typeface="Arial" pitchFamily="34" charset="0"/>
              </a:rPr>
              <a:t>网络释义 </a:t>
            </a:r>
          </a:p>
          <a:p>
            <a:r>
              <a:rPr lang="en-US" altLang="zh-CN">
                <a:latin typeface="Arial" pitchFamily="34" charset="0"/>
              </a:rPr>
              <a:t>[</a:t>
            </a:r>
            <a:r>
              <a:rPr lang="zh-CN" altLang="en-US">
                <a:latin typeface="Arial" pitchFamily="34" charset="0"/>
              </a:rPr>
              <a:t>计</a:t>
            </a:r>
            <a:r>
              <a:rPr lang="en-US" altLang="zh-CN">
                <a:latin typeface="Arial" pitchFamily="34" charset="0"/>
              </a:rPr>
              <a:t>] </a:t>
            </a:r>
            <a:r>
              <a:rPr lang="zh-CN" altLang="en-US">
                <a:latin typeface="Arial" pitchFamily="34" charset="0"/>
              </a:rPr>
              <a:t>外部线路设备</a:t>
            </a:r>
          </a:p>
          <a:p>
            <a:r>
              <a:rPr lang="en-US">
                <a:latin typeface="Arial" pitchFamily="34" charset="0"/>
              </a:rPr>
              <a:t>Copyright © 2004 - 2011 </a:t>
            </a:r>
            <a:r>
              <a:rPr lang="zh-CN" altLang="en-US">
                <a:latin typeface="Arial" pitchFamily="34" charset="0"/>
              </a:rPr>
              <a:t>网络大典 </a:t>
            </a:r>
            <a:r>
              <a:rPr lang="en-US">
                <a:latin typeface="Arial" pitchFamily="34" charset="0"/>
              </a:rPr>
              <a:t>www.NetworkDictionary.net </a:t>
            </a:r>
            <a:r>
              <a:rPr lang="zh-CN" altLang="en-US">
                <a:latin typeface="Arial" pitchFamily="34" charset="0"/>
              </a:rPr>
              <a:t>版权所有</a:t>
            </a:r>
            <a:r>
              <a:rPr lang="en-US" b="1">
                <a:latin typeface="Arial" pitchFamily="34" charset="0"/>
              </a:rPr>
              <a:t>Outside Plant</a:t>
            </a:r>
            <a:r>
              <a:rPr lang="en-US">
                <a:latin typeface="Arial" pitchFamily="34" charset="0"/>
              </a:rPr>
              <a:t>（</a:t>
            </a:r>
            <a:r>
              <a:rPr lang="zh-CN" altLang="en-US" b="1">
                <a:latin typeface="Arial" pitchFamily="34" charset="0"/>
              </a:rPr>
              <a:t>外部线路设备</a:t>
            </a:r>
            <a:r>
              <a:rPr lang="zh-CN" altLang="en-US">
                <a:latin typeface="Arial" pitchFamily="34" charset="0"/>
              </a:rPr>
              <a:t>）</a:t>
            </a:r>
            <a:r>
              <a:rPr lang="en-US" altLang="zh-CN">
                <a:latin typeface="Arial" pitchFamily="34" charset="0"/>
              </a:rPr>
              <a:t>,</a:t>
            </a:r>
            <a:r>
              <a:rPr lang="zh-CN" altLang="en-US">
                <a:latin typeface="Arial" pitchFamily="34" charset="0"/>
              </a:rPr>
              <a:t>中继器</a:t>
            </a:r>
            <a:r>
              <a:rPr lang="en-US" altLang="zh-CN">
                <a:latin typeface="Arial" pitchFamily="34" charset="0"/>
              </a:rPr>
              <a:t>,</a:t>
            </a:r>
            <a:r>
              <a:rPr lang="zh-CN" altLang="en-US">
                <a:latin typeface="Arial" pitchFamily="34" charset="0"/>
              </a:rPr>
              <a:t>引子</a:t>
            </a:r>
            <a:r>
              <a:rPr lang="en-US" altLang="zh-CN">
                <a:latin typeface="Arial" pitchFamily="34" charset="0"/>
              </a:rPr>
              <a:t>...</a:t>
            </a:r>
          </a:p>
          <a:p>
            <a:endParaRPr lang="en-US">
              <a:latin typeface="Arial" pitchFamily="34" charset="0"/>
            </a:endParaRPr>
          </a:p>
        </p:txBody>
      </p:sp>
      <p:sp>
        <p:nvSpPr>
          <p:cNvPr id="183300"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219C1F2-7856-4EA3-87A6-C2F2EC4D7C2A}" type="slidenum">
              <a:rPr lang="zh-CN" altLang="en-US" smtClean="0"/>
              <a:pPr eaLnBrk="1" hangingPunct="1">
                <a:defRPr/>
              </a:pPr>
              <a:t>88</a:t>
            </a:fld>
            <a:endParaRPr lang="en-US" altLang="zh-CN"/>
          </a:p>
        </p:txBody>
      </p:sp>
    </p:spTree>
    <p:extLst>
      <p:ext uri="{BB962C8B-B14F-4D97-AF65-F5344CB8AC3E}">
        <p14:creationId xmlns:p14="http://schemas.microsoft.com/office/powerpoint/2010/main" val="306817218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E77665E-94D8-47B7-A43C-C7EBCEDC049C}" type="slidenum">
              <a:rPr lang="zh-CN" altLang="en-US" smtClean="0"/>
              <a:pPr eaLnBrk="1" hangingPunct="1">
                <a:defRPr/>
              </a:pPr>
              <a:t>91</a:t>
            </a:fld>
            <a:endParaRPr lang="en-US" altLang="zh-CN"/>
          </a:p>
        </p:txBody>
      </p:sp>
      <p:sp>
        <p:nvSpPr>
          <p:cNvPr id="186371" name="Rectangle 2"/>
          <p:cNvSpPr>
            <a:spLocks noGrp="1" noRot="1" noChangeAspect="1" noChangeArrowheads="1" noTextEdit="1"/>
          </p:cNvSpPr>
          <p:nvPr>
            <p:ph type="sldImg"/>
          </p:nvPr>
        </p:nvSpPr>
        <p:spPr>
          <a:ln/>
        </p:spPr>
      </p:sp>
      <p:sp>
        <p:nvSpPr>
          <p:cNvPr id="18637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b="1">
                <a:latin typeface="Arial" pitchFamily="34" charset="0"/>
              </a:rPr>
              <a:t>Circuit Switching</a:t>
            </a:r>
          </a:p>
          <a:p>
            <a:r>
              <a:rPr lang="en-US" altLang="zh-CN">
                <a:latin typeface="Arial" pitchFamily="34" charset="0"/>
              </a:rPr>
              <a:t>When you or your computer places a telephone call, the switching equipment within the telephone system seeks out a physical path all the way from your telephone to the receiver's telephone. This technique is called circuit switching and is shown schematically in </a:t>
            </a:r>
            <a:r>
              <a:rPr lang="en-US" altLang="zh-CN">
                <a:latin typeface="Arial" pitchFamily="34" charset="0"/>
                <a:hlinkClick r:id="" action="ppaction://hlinkfile"/>
              </a:rPr>
              <a:t>Fig. 2-38(a)</a:t>
            </a:r>
            <a:r>
              <a:rPr lang="en-US" altLang="zh-CN">
                <a:latin typeface="Arial" pitchFamily="34" charset="0"/>
              </a:rPr>
              <a:t>. </a:t>
            </a:r>
          </a:p>
          <a:p>
            <a:endParaRPr lang="en-US" altLang="zh-CN">
              <a:latin typeface="Arial" pitchFamily="34" charset="0"/>
            </a:endParaRPr>
          </a:p>
          <a:p>
            <a:r>
              <a:rPr lang="en-US" altLang="zh-CN">
                <a:latin typeface="Arial" pitchFamily="34" charset="0"/>
              </a:rPr>
              <a:t>Each of the six rectangles represents a carrier switching office (end office, toll office, etc.). In this example, each office has three incoming lines and three outgoing lines. When a call passes through a switching office, a physical connection is (conceptually) established between the line on which the call came in and one of the output lines, as shown by the dotted lines.</a:t>
            </a:r>
          </a:p>
          <a:p>
            <a:pPr eaLnBrk="1" hangingPunct="1"/>
            <a:endParaRPr lang="zh-CN" altLang="en-US">
              <a:latin typeface="Arial" pitchFamily="34" charset="0"/>
            </a:endParaRPr>
          </a:p>
        </p:txBody>
      </p:sp>
    </p:spTree>
    <p:extLst>
      <p:ext uri="{BB962C8B-B14F-4D97-AF65-F5344CB8AC3E}">
        <p14:creationId xmlns:p14="http://schemas.microsoft.com/office/powerpoint/2010/main" val="304886840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46"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B42F3C2-B7DC-4CD8-BE95-CFC31ED3B48C}" type="slidenum">
              <a:rPr lang="zh-CN" altLang="en-US" smtClean="0"/>
              <a:pPr eaLnBrk="1" hangingPunct="1">
                <a:defRPr/>
              </a:pPr>
              <a:t>93</a:t>
            </a:fld>
            <a:endParaRPr lang="en-US" altLang="zh-CN"/>
          </a:p>
        </p:txBody>
      </p:sp>
      <p:sp>
        <p:nvSpPr>
          <p:cNvPr id="187395" name="Rectangle 2"/>
          <p:cNvSpPr>
            <a:spLocks noGrp="1" noRot="1" noChangeAspect="1" noChangeArrowheads="1" noTextEdit="1"/>
          </p:cNvSpPr>
          <p:nvPr>
            <p:ph type="sldImg"/>
          </p:nvPr>
        </p:nvSpPr>
        <p:spPr>
          <a:ln/>
        </p:spPr>
      </p:sp>
      <p:sp>
        <p:nvSpPr>
          <p:cNvPr id="18739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tLang="zh-CN">
                <a:latin typeface="Arial" pitchFamily="34" charset="0"/>
              </a:rPr>
              <a:t>With message switching, there is no limit at all on block size, which means that routers (in a modern system) must have disks to buffer long blocks. It also means that a single block can tie up a router-router line for minutes, rendering message switching useless for interactive traffic. To get around these problems, packet switching was invented, as described in </a:t>
            </a:r>
            <a:r>
              <a:rPr lang="en-US" altLang="zh-CN">
                <a:latin typeface="Arial" pitchFamily="34" charset="0"/>
                <a:hlinkClick r:id="rId3" action="ppaction://hlinkfile"/>
              </a:rPr>
              <a:t>Chap. 1</a:t>
            </a:r>
            <a:r>
              <a:rPr lang="en-US" altLang="zh-CN">
                <a:latin typeface="Arial" pitchFamily="34" charset="0"/>
              </a:rPr>
              <a:t>. Packet-switching networks place a tight upper limit on block size, allowing packets to be buffered in router main memory instead of on disk. By making sure that no user can monopolize any transmission line very long (milliseconds), packet-switching networks are well suited for handling interactive traffic. A further advantage of packet switching over message switching is shown in </a:t>
            </a:r>
            <a:r>
              <a:rPr lang="en-US" altLang="zh-CN">
                <a:latin typeface="Arial" pitchFamily="34" charset="0"/>
                <a:hlinkClick r:id="" action="ppaction://hlinkfile"/>
              </a:rPr>
              <a:t>Fig. 2-39(b)</a:t>
            </a:r>
            <a:r>
              <a:rPr lang="en-US" altLang="zh-CN">
                <a:latin typeface="Arial" pitchFamily="34" charset="0"/>
              </a:rPr>
              <a:t> and </a:t>
            </a:r>
            <a:r>
              <a:rPr lang="en-US" altLang="zh-CN">
                <a:latin typeface="Arial" pitchFamily="34" charset="0"/>
                <a:hlinkClick r:id="" action="ppaction://hlinkfile"/>
              </a:rPr>
              <a:t>(c)</a:t>
            </a:r>
            <a:r>
              <a:rPr lang="en-US" altLang="zh-CN">
                <a:latin typeface="Arial" pitchFamily="34" charset="0"/>
              </a:rPr>
              <a:t>: the first packet of a multipacket message can be forwarded before the second one has fully arrived, reducing delay and improving throughput. For these reasons, computer networks are usually packet switched, occasionally circuit switched, but never message switched.</a:t>
            </a:r>
          </a:p>
          <a:p>
            <a:r>
              <a:rPr lang="en-US" altLang="zh-CN">
                <a:latin typeface="Arial" pitchFamily="34" charset="0"/>
              </a:rPr>
              <a:t>Circuit switching and packet switching differ in many respects. To start with, circuit switching requires that a circuit be set up end to end before communication begins. Packet switching does not require any advance setup. The first packet can just be sent as soon as it is available.</a:t>
            </a:r>
          </a:p>
          <a:p>
            <a:pPr eaLnBrk="1" hangingPunct="1"/>
            <a:endParaRPr lang="zh-CN" altLang="en-US">
              <a:latin typeface="Arial" pitchFamily="34" charset="0"/>
            </a:endParaRPr>
          </a:p>
        </p:txBody>
      </p:sp>
    </p:spTree>
    <p:extLst>
      <p:ext uri="{BB962C8B-B14F-4D97-AF65-F5344CB8AC3E}">
        <p14:creationId xmlns:p14="http://schemas.microsoft.com/office/powerpoint/2010/main" val="14306748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Slide Image Placeholder 1"/>
          <p:cNvSpPr>
            <a:spLocks noGrp="1" noRot="1" noChangeAspect="1" noTextEdit="1"/>
          </p:cNvSpPr>
          <p:nvPr>
            <p:ph type="sldImg"/>
          </p:nvPr>
        </p:nvSpPr>
        <p:spPr>
          <a:ln/>
        </p:spPr>
      </p:sp>
      <p:sp>
        <p:nvSpPr>
          <p:cNvPr id="188419"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BSC:  Base Station Controller</a:t>
            </a:r>
          </a:p>
          <a:p>
            <a:r>
              <a:rPr lang="en-US">
                <a:latin typeface="Arial" pitchFamily="34" charset="0"/>
              </a:rPr>
              <a:t>VLR: Visitor Location Register</a:t>
            </a:r>
          </a:p>
          <a:p>
            <a:r>
              <a:rPr lang="en-US">
                <a:latin typeface="Arial" pitchFamily="34" charset="0"/>
              </a:rPr>
              <a:t>HLR: Home Location Register</a:t>
            </a:r>
          </a:p>
        </p:txBody>
      </p:sp>
      <p:sp>
        <p:nvSpPr>
          <p:cNvPr id="186372"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CC31851-330B-4C80-AE68-29303BC3AAD9}" type="slidenum">
              <a:rPr lang="zh-CN" altLang="en-US" smtClean="0"/>
              <a:pPr eaLnBrk="1" hangingPunct="1">
                <a:defRPr/>
              </a:pPr>
              <a:t>96</a:t>
            </a:fld>
            <a:endParaRPr lang="en-US" altLang="zh-CN"/>
          </a:p>
        </p:txBody>
      </p:sp>
    </p:spTree>
    <p:extLst>
      <p:ext uri="{BB962C8B-B14F-4D97-AF65-F5344CB8AC3E}">
        <p14:creationId xmlns:p14="http://schemas.microsoft.com/office/powerpoint/2010/main" val="261976435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Slide Image Placeholder 1"/>
          <p:cNvSpPr>
            <a:spLocks noGrp="1" noRot="1" noChangeAspect="1" noTextEdit="1"/>
          </p:cNvSpPr>
          <p:nvPr>
            <p:ph type="sldImg"/>
          </p:nvPr>
        </p:nvSpPr>
        <p:spPr>
          <a:ln/>
        </p:spPr>
      </p:sp>
      <p:sp>
        <p:nvSpPr>
          <p:cNvPr id="189443"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en-US">
                <a:latin typeface="Arial" pitchFamily="34" charset="0"/>
              </a:rPr>
              <a:t>International Mobile Telecommunications</a:t>
            </a:r>
          </a:p>
        </p:txBody>
      </p:sp>
      <p:sp>
        <p:nvSpPr>
          <p:cNvPr id="187396"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6A3C61E-DC01-4421-B383-9D37B4F8DD71}" type="slidenum">
              <a:rPr lang="zh-CN" altLang="en-US" smtClean="0"/>
              <a:pPr eaLnBrk="1" hangingPunct="1">
                <a:defRPr/>
              </a:pPr>
              <a:t>97</a:t>
            </a:fld>
            <a:endParaRPr lang="en-US" altLang="zh-CN"/>
          </a:p>
        </p:txBody>
      </p:sp>
    </p:spTree>
    <p:extLst>
      <p:ext uri="{BB962C8B-B14F-4D97-AF65-F5344CB8AC3E}">
        <p14:creationId xmlns:p14="http://schemas.microsoft.com/office/powerpoint/2010/main" val="39038060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380E2A0-B0A2-438B-A470-B4EF015208BD}" type="slidenum">
              <a:rPr lang="zh-CN" altLang="en-US" smtClean="0"/>
              <a:pPr eaLnBrk="1" hangingPunct="1">
                <a:defRPr/>
              </a:pPr>
              <a:t>99</a:t>
            </a:fld>
            <a:endParaRPr lang="en-US" altLang="zh-CN"/>
          </a:p>
        </p:txBody>
      </p:sp>
      <p:sp>
        <p:nvSpPr>
          <p:cNvPr id="190467" name="Rectangle 2"/>
          <p:cNvSpPr>
            <a:spLocks noGrp="1" noRot="1" noChangeAspect="1" noChangeArrowheads="1" noTextEdit="1"/>
          </p:cNvSpPr>
          <p:nvPr>
            <p:ph type="sldImg"/>
          </p:nvPr>
        </p:nvSpPr>
        <p:spPr>
          <a:ln/>
        </p:spPr>
      </p:sp>
      <p:sp>
        <p:nvSpPr>
          <p:cNvPr id="19046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400601261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2"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40EC211-0BBE-47B0-9C0C-B8582CB75A45}" type="slidenum">
              <a:rPr lang="zh-CN" altLang="en-US" smtClean="0"/>
              <a:pPr eaLnBrk="1" hangingPunct="1">
                <a:defRPr/>
              </a:pPr>
              <a:t>100</a:t>
            </a:fld>
            <a:endParaRPr lang="en-US" altLang="zh-CN"/>
          </a:p>
        </p:txBody>
      </p:sp>
      <p:sp>
        <p:nvSpPr>
          <p:cNvPr id="191491" name="Rectangle 2"/>
          <p:cNvSpPr>
            <a:spLocks noGrp="1" noRot="1" noChangeAspect="1" noChangeArrowheads="1" noTextEdit="1"/>
          </p:cNvSpPr>
          <p:nvPr>
            <p:ph type="sldImg"/>
          </p:nvPr>
        </p:nvSpPr>
        <p:spPr>
          <a:ln/>
        </p:spPr>
      </p:sp>
      <p:sp>
        <p:nvSpPr>
          <p:cNvPr id="191492"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Comcast</a:t>
            </a:r>
            <a:endParaRPr lang="zh-CN" altLang="en-US">
              <a:latin typeface="Arial" pitchFamily="34" charset="0"/>
            </a:endParaRPr>
          </a:p>
        </p:txBody>
      </p:sp>
    </p:spTree>
    <p:extLst>
      <p:ext uri="{BB962C8B-B14F-4D97-AF65-F5344CB8AC3E}">
        <p14:creationId xmlns:p14="http://schemas.microsoft.com/office/powerpoint/2010/main" val="36365324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6"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FA248E3-B933-4041-9096-59536C0F37F1}" type="slidenum">
              <a:rPr lang="zh-CN" altLang="en-US" smtClean="0"/>
              <a:pPr eaLnBrk="1" hangingPunct="1">
                <a:defRPr/>
              </a:pPr>
              <a:t>101</a:t>
            </a:fld>
            <a:endParaRPr lang="en-US" altLang="zh-CN"/>
          </a:p>
        </p:txBody>
      </p:sp>
      <p:sp>
        <p:nvSpPr>
          <p:cNvPr id="192515" name="Rectangle 2"/>
          <p:cNvSpPr>
            <a:spLocks noGrp="1" noRot="1" noChangeAspect="1" noChangeArrowheads="1" noTextEdit="1"/>
          </p:cNvSpPr>
          <p:nvPr>
            <p:ph type="sldImg"/>
          </p:nvPr>
        </p:nvSpPr>
        <p:spPr>
          <a:ln/>
        </p:spPr>
      </p:sp>
      <p:sp>
        <p:nvSpPr>
          <p:cNvPr id="19251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15737636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7B2D21C-72E9-4F04-9905-98F69D7D4DA7}" type="slidenum">
              <a:rPr lang="zh-CN" altLang="en-US" smtClean="0"/>
              <a:pPr eaLnBrk="1" hangingPunct="1">
                <a:defRPr/>
              </a:pPr>
              <a:t>8</a:t>
            </a:fld>
            <a:endParaRPr lang="en-US" altLang="zh-CN"/>
          </a:p>
        </p:txBody>
      </p:sp>
      <p:sp>
        <p:nvSpPr>
          <p:cNvPr id="120835" name="Rectangle 2"/>
          <p:cNvSpPr>
            <a:spLocks noGrp="1" noRot="1" noChangeAspect="1" noChangeArrowheads="1" noTextEdit="1"/>
          </p:cNvSpPr>
          <p:nvPr>
            <p:ph type="sldImg"/>
          </p:nvPr>
        </p:nvSpPr>
        <p:spPr>
          <a:ln/>
        </p:spPr>
      </p:sp>
      <p:sp>
        <p:nvSpPr>
          <p:cNvPr id="120836"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fr-FR" altLang="zh-CN" dirty="0">
              <a:latin typeface="Arial" pitchFamily="34" charset="0"/>
            </a:endParaRPr>
          </a:p>
          <a:p>
            <a:pPr eaLnBrk="1" hangingPunct="1"/>
            <a:r>
              <a:rPr lang="fr-FR" altLang="zh-CN" dirty="0" err="1">
                <a:latin typeface="Arial" pitchFamily="34" charset="0"/>
              </a:rPr>
              <a:t>sinusoidal</a:t>
            </a:r>
            <a:r>
              <a:rPr lang="fr-FR" altLang="zh-CN" dirty="0">
                <a:latin typeface="Arial" pitchFamily="34" charset="0"/>
              </a:rPr>
              <a:t>  </a:t>
            </a:r>
          </a:p>
          <a:p>
            <a:pPr eaLnBrk="1" hangingPunct="1"/>
            <a:r>
              <a:rPr lang="fr-FR" altLang="zh-CN" dirty="0">
                <a:latin typeface="Arial" pitchFamily="34" charset="0"/>
              </a:rPr>
              <a:t>[ˌ</a:t>
            </a:r>
            <a:r>
              <a:rPr lang="fr-FR" altLang="zh-CN" dirty="0" err="1">
                <a:latin typeface="Arial" pitchFamily="34" charset="0"/>
              </a:rPr>
              <a:t>sainəˈsɔidl</a:t>
            </a:r>
            <a:r>
              <a:rPr lang="fr-FR" altLang="zh-CN" dirty="0">
                <a:latin typeface="Arial" pitchFamily="34" charset="0"/>
              </a:rPr>
              <a:t>]</a:t>
            </a:r>
          </a:p>
          <a:p>
            <a:pPr eaLnBrk="1" hangingPunct="1"/>
            <a:r>
              <a:rPr lang="fr-FR" altLang="zh-CN" dirty="0">
                <a:latin typeface="Arial" pitchFamily="34" charset="0"/>
              </a:rPr>
              <a:t>adj.</a:t>
            </a:r>
          </a:p>
        </p:txBody>
      </p:sp>
    </p:spTree>
    <p:extLst>
      <p:ext uri="{BB962C8B-B14F-4D97-AF65-F5344CB8AC3E}">
        <p14:creationId xmlns:p14="http://schemas.microsoft.com/office/powerpoint/2010/main" val="5948254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5112325-1855-41C5-A268-B72592ED03C3}" type="slidenum">
              <a:rPr lang="zh-CN" altLang="en-US" smtClean="0"/>
              <a:pPr eaLnBrk="1" hangingPunct="1">
                <a:defRPr/>
              </a:pPr>
              <a:t>102</a:t>
            </a:fld>
            <a:endParaRPr lang="en-US" altLang="zh-CN"/>
          </a:p>
        </p:txBody>
      </p:sp>
      <p:sp>
        <p:nvSpPr>
          <p:cNvPr id="193539" name="Rectangle 2"/>
          <p:cNvSpPr>
            <a:spLocks noGrp="1" noRot="1" noChangeAspect="1" noChangeArrowheads="1" noTextEdit="1"/>
          </p:cNvSpPr>
          <p:nvPr>
            <p:ph type="sldImg"/>
          </p:nvPr>
        </p:nvSpPr>
        <p:spPr>
          <a:ln/>
        </p:spPr>
      </p:sp>
      <p:sp>
        <p:nvSpPr>
          <p:cNvPr id="19354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endParaRPr lang="zh-CN" altLang="en-US">
              <a:latin typeface="Arial" pitchFamily="34" charset="0"/>
            </a:endParaRPr>
          </a:p>
        </p:txBody>
      </p:sp>
    </p:spTree>
    <p:extLst>
      <p:ext uri="{BB962C8B-B14F-4D97-AF65-F5344CB8AC3E}">
        <p14:creationId xmlns:p14="http://schemas.microsoft.com/office/powerpoint/2010/main" val="1301530973"/>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292C3A1-7CC4-4A85-A4B2-252EDED66878}" type="slidenum">
              <a:rPr lang="zh-CN" altLang="en-US" smtClean="0"/>
              <a:pPr eaLnBrk="1" hangingPunct="1">
                <a:defRPr/>
              </a:pPr>
              <a:t>103</a:t>
            </a:fld>
            <a:endParaRPr lang="en-US" altLang="zh-CN"/>
          </a:p>
        </p:txBody>
      </p:sp>
      <p:sp>
        <p:nvSpPr>
          <p:cNvPr id="194563" name="Rectangle 2"/>
          <p:cNvSpPr>
            <a:spLocks noGrp="1" noRot="1" noChangeAspect="1" noChangeArrowheads="1" noTextEdit="1"/>
          </p:cNvSpPr>
          <p:nvPr>
            <p:ph type="sldImg"/>
          </p:nvPr>
        </p:nvSpPr>
        <p:spPr>
          <a:ln/>
        </p:spPr>
      </p:sp>
      <p:sp>
        <p:nvSpPr>
          <p:cNvPr id="194564"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zh-CN" altLang="en-US" dirty="0" smtClean="0">
                <a:latin typeface="Arial" pitchFamily="34" charset="0"/>
              </a:rPr>
              <a:t>对于视频图像的传输，码率计算的方法总是有些糊涂，这里介绍一下。</a:t>
            </a:r>
          </a:p>
          <a:p>
            <a:pPr eaLnBrk="1" hangingPunct="1"/>
            <a:endParaRPr lang="zh-CN" altLang="en-US" dirty="0" smtClean="0">
              <a:latin typeface="Arial" pitchFamily="34" charset="0"/>
            </a:endParaRPr>
          </a:p>
          <a:p>
            <a:pPr eaLnBrk="1" hangingPunct="1"/>
            <a:r>
              <a:rPr lang="zh-CN" altLang="en-US" dirty="0" smtClean="0">
                <a:latin typeface="Arial" pitchFamily="34" charset="0"/>
              </a:rPr>
              <a:t>首先对电视播放的原理这里不做详细介绍，基本上就是电视按照一定的速率把一幅幅图像快速的显示出来，对人的视觉特性来说，这就是动态的视频了，这个速率就是帧率。而每幅图像也可以有清晰的和普通的区分，这个就是图像的格式，也分很多种，例如</a:t>
            </a:r>
          </a:p>
          <a:p>
            <a:pPr eaLnBrk="1" hangingPunct="1"/>
            <a:endParaRPr lang="zh-CN" altLang="en-US" dirty="0" smtClean="0">
              <a:latin typeface="Arial" pitchFamily="34" charset="0"/>
            </a:endParaRPr>
          </a:p>
          <a:p>
            <a:pPr eaLnBrk="1" hangingPunct="1"/>
            <a:r>
              <a:rPr lang="en-US" altLang="zh-CN" dirty="0" smtClean="0">
                <a:latin typeface="Arial" pitchFamily="34" charset="0"/>
              </a:rPr>
              <a:t>QCIF 176X144</a:t>
            </a:r>
          </a:p>
          <a:p>
            <a:pPr eaLnBrk="1" hangingPunct="1"/>
            <a:endParaRPr lang="en-US" altLang="zh-CN" dirty="0" smtClean="0">
              <a:latin typeface="Arial" pitchFamily="34" charset="0"/>
            </a:endParaRPr>
          </a:p>
          <a:p>
            <a:pPr eaLnBrk="1" hangingPunct="1"/>
            <a:r>
              <a:rPr lang="en-US" altLang="zh-CN" dirty="0" smtClean="0">
                <a:latin typeface="Arial" pitchFamily="34" charset="0"/>
              </a:rPr>
              <a:t>CIF 352X288</a:t>
            </a:r>
          </a:p>
          <a:p>
            <a:pPr eaLnBrk="1" hangingPunct="1"/>
            <a:endParaRPr lang="en-US" altLang="zh-CN" dirty="0" smtClean="0">
              <a:latin typeface="Arial" pitchFamily="34" charset="0"/>
            </a:endParaRPr>
          </a:p>
          <a:p>
            <a:pPr eaLnBrk="1" hangingPunct="1"/>
            <a:r>
              <a:rPr lang="en-US" altLang="zh-CN" dirty="0" smtClean="0">
                <a:latin typeface="Arial" pitchFamily="34" charset="0"/>
              </a:rPr>
              <a:t>D1 720X576 (pal)</a:t>
            </a:r>
          </a:p>
          <a:p>
            <a:pPr eaLnBrk="1" hangingPunct="1"/>
            <a:endParaRPr lang="en-US" altLang="zh-CN" dirty="0" smtClean="0">
              <a:latin typeface="Arial" pitchFamily="34" charset="0"/>
            </a:endParaRPr>
          </a:p>
          <a:p>
            <a:pPr eaLnBrk="1" hangingPunct="1"/>
            <a:r>
              <a:rPr lang="en-US" altLang="zh-CN" dirty="0" smtClean="0">
                <a:latin typeface="Arial" pitchFamily="34" charset="0"/>
              </a:rPr>
              <a:t>720X480(</a:t>
            </a:r>
            <a:r>
              <a:rPr lang="en-US" altLang="zh-CN" dirty="0" err="1" smtClean="0">
                <a:latin typeface="Arial" pitchFamily="34" charset="0"/>
              </a:rPr>
              <a:t>ntsc</a:t>
            </a:r>
            <a:r>
              <a:rPr lang="en-US" altLang="zh-CN" dirty="0" smtClean="0">
                <a:latin typeface="Arial" pitchFamily="34" charset="0"/>
              </a:rPr>
              <a:t>)</a:t>
            </a:r>
          </a:p>
          <a:p>
            <a:pPr eaLnBrk="1" hangingPunct="1"/>
            <a:endParaRPr lang="en-US" altLang="zh-CN" dirty="0" smtClean="0">
              <a:latin typeface="Arial" pitchFamily="34" charset="0"/>
            </a:endParaRPr>
          </a:p>
          <a:p>
            <a:pPr eaLnBrk="1" hangingPunct="1"/>
            <a:r>
              <a:rPr lang="zh-CN" altLang="en-US" dirty="0" smtClean="0">
                <a:latin typeface="Arial" pitchFamily="34" charset="0"/>
              </a:rPr>
              <a:t>还有其他的，这里不做详细介绍。举例</a:t>
            </a:r>
            <a:r>
              <a:rPr lang="en-US" altLang="zh-CN" dirty="0" smtClean="0">
                <a:latin typeface="Arial" pitchFamily="34" charset="0"/>
              </a:rPr>
              <a:t>720x576</a:t>
            </a:r>
            <a:r>
              <a:rPr lang="zh-CN" altLang="en-US" dirty="0" smtClean="0">
                <a:latin typeface="Arial" pitchFamily="34" charset="0"/>
              </a:rPr>
              <a:t>，表示一幅图像有</a:t>
            </a:r>
            <a:r>
              <a:rPr lang="en-US" altLang="zh-CN" dirty="0" smtClean="0">
                <a:latin typeface="Arial" pitchFamily="34" charset="0"/>
              </a:rPr>
              <a:t>576</a:t>
            </a:r>
            <a:r>
              <a:rPr lang="zh-CN" altLang="en-US" dirty="0" smtClean="0">
                <a:latin typeface="Arial" pitchFamily="34" charset="0"/>
              </a:rPr>
              <a:t>行，每行有</a:t>
            </a:r>
            <a:r>
              <a:rPr lang="en-US" altLang="zh-CN" dirty="0" smtClean="0">
                <a:latin typeface="Arial" pitchFamily="34" charset="0"/>
              </a:rPr>
              <a:t>720</a:t>
            </a:r>
            <a:r>
              <a:rPr lang="zh-CN" altLang="en-US" dirty="0" smtClean="0">
                <a:latin typeface="Arial" pitchFamily="34" charset="0"/>
              </a:rPr>
              <a:t>个像素，一幅图像就是由</a:t>
            </a:r>
            <a:r>
              <a:rPr lang="en-US" altLang="zh-CN" dirty="0" smtClean="0">
                <a:latin typeface="Arial" pitchFamily="34" charset="0"/>
              </a:rPr>
              <a:t>720x576</a:t>
            </a:r>
            <a:r>
              <a:rPr lang="zh-CN" altLang="en-US" dirty="0" smtClean="0">
                <a:latin typeface="Arial" pitchFamily="34" charset="0"/>
              </a:rPr>
              <a:t>个像素组成的。</a:t>
            </a:r>
          </a:p>
          <a:p>
            <a:pPr eaLnBrk="1" hangingPunct="1"/>
            <a:endParaRPr lang="zh-CN" altLang="en-US" dirty="0" smtClean="0">
              <a:latin typeface="Arial" pitchFamily="34" charset="0"/>
            </a:endParaRPr>
          </a:p>
          <a:p>
            <a:pPr eaLnBrk="1" hangingPunct="1"/>
            <a:r>
              <a:rPr lang="zh-CN" altLang="en-US" dirty="0" smtClean="0">
                <a:latin typeface="Arial" pitchFamily="34" charset="0"/>
              </a:rPr>
              <a:t>对于电视信号，分制式有</a:t>
            </a:r>
            <a:r>
              <a:rPr lang="en-US" altLang="zh-CN" dirty="0" smtClean="0">
                <a:latin typeface="Arial" pitchFamily="34" charset="0"/>
              </a:rPr>
              <a:t>PAL</a:t>
            </a:r>
            <a:r>
              <a:rPr lang="zh-CN" altLang="en-US" dirty="0" smtClean="0">
                <a:latin typeface="Arial" pitchFamily="34" charset="0"/>
              </a:rPr>
              <a:t>和</a:t>
            </a:r>
            <a:r>
              <a:rPr lang="en-US" altLang="zh-CN" dirty="0" smtClean="0">
                <a:latin typeface="Arial" pitchFamily="34" charset="0"/>
              </a:rPr>
              <a:t>NTSC</a:t>
            </a:r>
            <a:r>
              <a:rPr lang="zh-CN" altLang="en-US" dirty="0" smtClean="0">
                <a:latin typeface="Arial" pitchFamily="34" charset="0"/>
              </a:rPr>
              <a:t>也称</a:t>
            </a:r>
            <a:r>
              <a:rPr lang="en-US" altLang="zh-CN" dirty="0" smtClean="0">
                <a:latin typeface="Arial" pitchFamily="34" charset="0"/>
              </a:rPr>
              <a:t>PAL</a:t>
            </a:r>
            <a:r>
              <a:rPr lang="zh-CN" altLang="en-US" dirty="0" smtClean="0">
                <a:latin typeface="Arial" pitchFamily="34" charset="0"/>
              </a:rPr>
              <a:t>制和</a:t>
            </a:r>
            <a:r>
              <a:rPr lang="en-US" altLang="zh-CN" dirty="0" smtClean="0">
                <a:latin typeface="Arial" pitchFamily="34" charset="0"/>
              </a:rPr>
              <a:t>N</a:t>
            </a:r>
            <a:r>
              <a:rPr lang="zh-CN" altLang="en-US" dirty="0" smtClean="0">
                <a:latin typeface="Arial" pitchFamily="34" charset="0"/>
              </a:rPr>
              <a:t>制。</a:t>
            </a:r>
            <a:r>
              <a:rPr lang="en-US" altLang="zh-CN" dirty="0" smtClean="0">
                <a:latin typeface="Arial" pitchFamily="34" charset="0"/>
              </a:rPr>
              <a:t>PAL</a:t>
            </a:r>
            <a:r>
              <a:rPr lang="zh-CN" altLang="en-US" dirty="0" smtClean="0">
                <a:latin typeface="Arial" pitchFamily="34" charset="0"/>
              </a:rPr>
              <a:t>的帧率是</a:t>
            </a:r>
            <a:r>
              <a:rPr lang="en-US" altLang="zh-CN" dirty="0" smtClean="0">
                <a:latin typeface="Arial" pitchFamily="34" charset="0"/>
              </a:rPr>
              <a:t>25</a:t>
            </a:r>
            <a:r>
              <a:rPr lang="zh-CN" altLang="en-US" dirty="0" smtClean="0">
                <a:latin typeface="Arial" pitchFamily="34" charset="0"/>
              </a:rPr>
              <a:t>帧</a:t>
            </a:r>
            <a:r>
              <a:rPr lang="en-US" altLang="zh-CN" dirty="0" smtClean="0">
                <a:latin typeface="Arial" pitchFamily="34" charset="0"/>
              </a:rPr>
              <a:t>/</a:t>
            </a:r>
            <a:r>
              <a:rPr lang="zh-CN" altLang="en-US" dirty="0" smtClean="0">
                <a:latin typeface="Arial" pitchFamily="34" charset="0"/>
              </a:rPr>
              <a:t>秒（</a:t>
            </a:r>
            <a:r>
              <a:rPr lang="en-US" altLang="zh-CN" dirty="0" smtClean="0">
                <a:latin typeface="Arial" pitchFamily="34" charset="0"/>
              </a:rPr>
              <a:t>interlaced</a:t>
            </a:r>
            <a:r>
              <a:rPr lang="zh-CN" altLang="en-US" dirty="0" smtClean="0">
                <a:latin typeface="Arial" pitchFamily="34" charset="0"/>
              </a:rPr>
              <a:t>）</a:t>
            </a:r>
            <a:r>
              <a:rPr lang="en-US" altLang="zh-CN" dirty="0" smtClean="0">
                <a:latin typeface="Arial" pitchFamily="34" charset="0"/>
              </a:rPr>
              <a:t>,NTSC</a:t>
            </a:r>
            <a:r>
              <a:rPr lang="zh-CN" altLang="en-US" dirty="0" smtClean="0">
                <a:latin typeface="Arial" pitchFamily="34" charset="0"/>
              </a:rPr>
              <a:t>是</a:t>
            </a:r>
            <a:r>
              <a:rPr lang="en-US" altLang="zh-CN" dirty="0" smtClean="0">
                <a:latin typeface="Arial" pitchFamily="34" charset="0"/>
              </a:rPr>
              <a:t>30 </a:t>
            </a:r>
            <a:r>
              <a:rPr lang="zh-CN" altLang="en-US" dirty="0" smtClean="0">
                <a:latin typeface="Arial" pitchFamily="34" charset="0"/>
              </a:rPr>
              <a:t>帧</a:t>
            </a:r>
            <a:r>
              <a:rPr lang="en-US" altLang="zh-CN" dirty="0" smtClean="0">
                <a:latin typeface="Arial" pitchFamily="34" charset="0"/>
              </a:rPr>
              <a:t>/</a:t>
            </a:r>
            <a:r>
              <a:rPr lang="zh-CN" altLang="en-US" dirty="0" smtClean="0">
                <a:latin typeface="Arial" pitchFamily="34" charset="0"/>
              </a:rPr>
              <a:t>秒（场率分别是</a:t>
            </a:r>
            <a:r>
              <a:rPr lang="en-US" altLang="zh-CN" dirty="0" smtClean="0">
                <a:latin typeface="Arial" pitchFamily="34" charset="0"/>
              </a:rPr>
              <a:t>50 and 60</a:t>
            </a:r>
            <a:r>
              <a:rPr lang="zh-CN" altLang="en-US" dirty="0" smtClean="0">
                <a:latin typeface="Arial" pitchFamily="34" charset="0"/>
              </a:rPr>
              <a:t>）。其中中国和欧洲使用的是</a:t>
            </a:r>
            <a:r>
              <a:rPr lang="en-US" altLang="zh-CN" dirty="0" smtClean="0">
                <a:latin typeface="Arial" pitchFamily="34" charset="0"/>
              </a:rPr>
              <a:t>PAL</a:t>
            </a:r>
            <a:r>
              <a:rPr lang="zh-CN" altLang="en-US" dirty="0" smtClean="0">
                <a:latin typeface="Arial" pitchFamily="34" charset="0"/>
              </a:rPr>
              <a:t>，美国用的是</a:t>
            </a:r>
            <a:r>
              <a:rPr lang="en-US" altLang="zh-CN" dirty="0" smtClean="0">
                <a:latin typeface="Arial" pitchFamily="34" charset="0"/>
              </a:rPr>
              <a:t>NTSC</a:t>
            </a:r>
            <a:r>
              <a:rPr lang="zh-CN" altLang="en-US" dirty="0" smtClean="0">
                <a:latin typeface="Arial" pitchFamily="34" charset="0"/>
              </a:rPr>
              <a:t>，具体各个国家使用情况参看其他的文章。</a:t>
            </a:r>
          </a:p>
          <a:p>
            <a:pPr eaLnBrk="1" hangingPunct="1"/>
            <a:endParaRPr lang="zh-CN" altLang="en-US" dirty="0" smtClean="0">
              <a:latin typeface="Arial" pitchFamily="34" charset="0"/>
            </a:endParaRPr>
          </a:p>
          <a:p>
            <a:pPr eaLnBrk="1" hangingPunct="1"/>
            <a:r>
              <a:rPr lang="zh-CN" altLang="en-US" dirty="0" smtClean="0">
                <a:latin typeface="Arial" pitchFamily="34" charset="0"/>
              </a:rPr>
              <a:t> 仍以标清</a:t>
            </a:r>
            <a:r>
              <a:rPr lang="en-US" altLang="zh-CN" dirty="0" smtClean="0">
                <a:latin typeface="Arial" pitchFamily="34" charset="0"/>
              </a:rPr>
              <a:t>SDTV</a:t>
            </a:r>
            <a:r>
              <a:rPr lang="zh-CN" altLang="en-US" dirty="0" smtClean="0">
                <a:latin typeface="Arial" pitchFamily="34" charset="0"/>
              </a:rPr>
              <a:t>为例，</a:t>
            </a:r>
            <a:r>
              <a:rPr lang="en-US" altLang="zh-CN" dirty="0" smtClean="0">
                <a:latin typeface="Arial" pitchFamily="34" charset="0"/>
              </a:rPr>
              <a:t>PAL</a:t>
            </a:r>
            <a:r>
              <a:rPr lang="zh-CN" altLang="en-US" dirty="0" smtClean="0">
                <a:latin typeface="Arial" pitchFamily="34" charset="0"/>
              </a:rPr>
              <a:t>制，</a:t>
            </a:r>
            <a:r>
              <a:rPr lang="en-US" altLang="zh-CN" dirty="0" smtClean="0">
                <a:latin typeface="Arial" pitchFamily="34" charset="0"/>
              </a:rPr>
              <a:t>720x576, 25frame/second, </a:t>
            </a:r>
            <a:r>
              <a:rPr lang="zh-CN" altLang="en-US" dirty="0" smtClean="0">
                <a:latin typeface="Arial" pitchFamily="34" charset="0"/>
              </a:rPr>
              <a:t>量化精度</a:t>
            </a:r>
            <a:r>
              <a:rPr lang="en-US" altLang="zh-CN" dirty="0" smtClean="0">
                <a:latin typeface="Arial" pitchFamily="34" charset="0"/>
              </a:rPr>
              <a:t>8bit,</a:t>
            </a:r>
            <a:r>
              <a:rPr lang="zh-CN" altLang="en-US" dirty="0" smtClean="0">
                <a:latin typeface="Arial" pitchFamily="34" charset="0"/>
              </a:rPr>
              <a:t>如果用</a:t>
            </a:r>
            <a:r>
              <a:rPr lang="en-US" altLang="zh-CN" dirty="0" smtClean="0">
                <a:latin typeface="Arial" pitchFamily="34" charset="0"/>
              </a:rPr>
              <a:t>RGB</a:t>
            </a:r>
            <a:r>
              <a:rPr lang="zh-CN" altLang="en-US" dirty="0" smtClean="0">
                <a:latin typeface="Arial" pitchFamily="34" charset="0"/>
              </a:rPr>
              <a:t>则每个象素需要</a:t>
            </a:r>
            <a:r>
              <a:rPr lang="en-US" altLang="zh-CN" dirty="0" smtClean="0">
                <a:latin typeface="Arial" pitchFamily="34" charset="0"/>
              </a:rPr>
              <a:t>24bit,</a:t>
            </a:r>
            <a:r>
              <a:rPr lang="zh-CN" altLang="en-US" dirty="0" smtClean="0">
                <a:latin typeface="Arial" pitchFamily="34" charset="0"/>
              </a:rPr>
              <a:t>如果</a:t>
            </a:r>
            <a:r>
              <a:rPr lang="en-US" altLang="zh-CN" dirty="0" smtClean="0">
                <a:latin typeface="Arial" pitchFamily="34" charset="0"/>
              </a:rPr>
              <a:t>RGB</a:t>
            </a:r>
            <a:r>
              <a:rPr lang="zh-CN" altLang="en-US" dirty="0" smtClean="0">
                <a:latin typeface="Arial" pitchFamily="34" charset="0"/>
              </a:rPr>
              <a:t>换成</a:t>
            </a:r>
            <a:r>
              <a:rPr lang="en-US" altLang="zh-CN" dirty="0" smtClean="0">
                <a:latin typeface="Arial" pitchFamily="34" charset="0"/>
              </a:rPr>
              <a:t>YUV</a:t>
            </a:r>
            <a:r>
              <a:rPr lang="zh-CN" altLang="en-US" dirty="0" smtClean="0">
                <a:latin typeface="Arial" pitchFamily="34" charset="0"/>
              </a:rPr>
              <a:t>，那么还要看</a:t>
            </a:r>
            <a:r>
              <a:rPr lang="en-US" altLang="zh-CN" dirty="0" smtClean="0">
                <a:latin typeface="Arial" pitchFamily="34" charset="0"/>
              </a:rPr>
              <a:t>YUV</a:t>
            </a:r>
            <a:r>
              <a:rPr lang="zh-CN" altLang="en-US" dirty="0" smtClean="0">
                <a:latin typeface="Arial" pitchFamily="34" charset="0"/>
              </a:rPr>
              <a:t>是什么格式的，（</a:t>
            </a:r>
            <a:r>
              <a:rPr lang="en-US" altLang="zh-CN" dirty="0" smtClean="0">
                <a:latin typeface="Arial" pitchFamily="34" charset="0"/>
              </a:rPr>
              <a:t>YUV</a:t>
            </a:r>
            <a:r>
              <a:rPr lang="zh-CN" altLang="en-US" dirty="0" smtClean="0">
                <a:latin typeface="Arial" pitchFamily="34" charset="0"/>
              </a:rPr>
              <a:t>分</a:t>
            </a:r>
            <a:r>
              <a:rPr lang="en-US" altLang="zh-CN" dirty="0" smtClean="0">
                <a:latin typeface="Arial" pitchFamily="34" charset="0"/>
              </a:rPr>
              <a:t>444</a:t>
            </a:r>
            <a:r>
              <a:rPr lang="zh-CN" altLang="en-US" dirty="0" smtClean="0">
                <a:latin typeface="Arial" pitchFamily="34" charset="0"/>
              </a:rPr>
              <a:t>，</a:t>
            </a:r>
            <a:r>
              <a:rPr lang="en-US" altLang="zh-CN" dirty="0" smtClean="0">
                <a:latin typeface="Arial" pitchFamily="34" charset="0"/>
              </a:rPr>
              <a:t>422</a:t>
            </a:r>
            <a:r>
              <a:rPr lang="zh-CN" altLang="en-US" dirty="0" smtClean="0">
                <a:latin typeface="Arial" pitchFamily="34" charset="0"/>
              </a:rPr>
              <a:t>，</a:t>
            </a:r>
            <a:r>
              <a:rPr lang="en-US" altLang="zh-CN" dirty="0" smtClean="0">
                <a:latin typeface="Arial" pitchFamily="34" charset="0"/>
              </a:rPr>
              <a:t>420</a:t>
            </a:r>
            <a:r>
              <a:rPr lang="zh-CN" altLang="en-US" dirty="0" smtClean="0">
                <a:latin typeface="Arial" pitchFamily="34" charset="0"/>
              </a:rPr>
              <a:t>）</a:t>
            </a:r>
          </a:p>
          <a:p>
            <a:pPr eaLnBrk="1" hangingPunct="1"/>
            <a:endParaRPr lang="zh-CN" altLang="en-US" dirty="0" smtClean="0">
              <a:latin typeface="Arial" pitchFamily="34" charset="0"/>
            </a:endParaRPr>
          </a:p>
          <a:p>
            <a:pPr eaLnBrk="1" hangingPunct="1"/>
            <a:r>
              <a:rPr lang="en-US" altLang="zh-CN" dirty="0" smtClean="0">
                <a:latin typeface="Arial" pitchFamily="34" charset="0"/>
              </a:rPr>
              <a:t>so if the picture is uncompressed, the bit-rate is</a:t>
            </a:r>
          </a:p>
          <a:p>
            <a:pPr eaLnBrk="1" hangingPunct="1"/>
            <a:endParaRPr lang="en-US" altLang="zh-CN" dirty="0" smtClean="0">
              <a:latin typeface="Arial" pitchFamily="34" charset="0"/>
            </a:endParaRPr>
          </a:p>
          <a:p>
            <a:pPr eaLnBrk="1" hangingPunct="1"/>
            <a:r>
              <a:rPr lang="en-US" altLang="zh-CN" dirty="0" smtClean="0">
                <a:latin typeface="Arial" pitchFamily="34" charset="0"/>
              </a:rPr>
              <a:t>4:4:4: 720x576x25x8 + 720x576x25x(8 + 8) ≈ 248 Mbit/s</a:t>
            </a:r>
          </a:p>
          <a:p>
            <a:pPr eaLnBrk="1" hangingPunct="1"/>
            <a:r>
              <a:rPr lang="en-US" altLang="zh-CN" dirty="0" smtClean="0">
                <a:latin typeface="Arial" pitchFamily="34" charset="0"/>
              </a:rPr>
              <a:t>4:2:2: 720x576x25x8 + 360x576x25x(8 + 8) ≈ 166 Mbit/s</a:t>
            </a:r>
          </a:p>
          <a:p>
            <a:pPr eaLnBrk="1" hangingPunct="1"/>
            <a:r>
              <a:rPr lang="en-US" altLang="zh-CN" dirty="0" smtClean="0">
                <a:latin typeface="Arial" pitchFamily="34" charset="0"/>
              </a:rPr>
              <a:t>4:2:0: 720x576x25x8 + 360x288x25x(8 + 8) ≈ 124 Mbit/s</a:t>
            </a:r>
          </a:p>
          <a:p>
            <a:pPr eaLnBrk="1" hangingPunct="1"/>
            <a:endParaRPr lang="en-US" altLang="zh-CN" dirty="0" smtClean="0">
              <a:latin typeface="Arial" pitchFamily="34" charset="0"/>
            </a:endParaRPr>
          </a:p>
          <a:p>
            <a:pPr eaLnBrk="1" hangingPunct="1"/>
            <a:r>
              <a:rPr lang="zh-CN" altLang="en-US" dirty="0" smtClean="0">
                <a:latin typeface="Arial" pitchFamily="34" charset="0"/>
              </a:rPr>
              <a:t>对于这么大的比特率，传原始的数据肯定是行不通的，所以也就必须使用视频编码来降低传输的码率。对于</a:t>
            </a:r>
            <a:r>
              <a:rPr lang="en-US" altLang="zh-CN" dirty="0" smtClean="0">
                <a:latin typeface="Arial" pitchFamily="34" charset="0"/>
              </a:rPr>
              <a:t>MPEG-2</a:t>
            </a:r>
            <a:r>
              <a:rPr lang="zh-CN" altLang="en-US" dirty="0" smtClean="0">
                <a:latin typeface="Arial" pitchFamily="34" charset="0"/>
              </a:rPr>
              <a:t>，能够使</a:t>
            </a:r>
            <a:r>
              <a:rPr lang="en-US" altLang="zh-CN" dirty="0" smtClean="0">
                <a:latin typeface="Arial" pitchFamily="34" charset="0"/>
              </a:rPr>
              <a:t>4:2:0</a:t>
            </a:r>
            <a:r>
              <a:rPr lang="zh-CN" altLang="en-US" dirty="0" smtClean="0">
                <a:latin typeface="Arial" pitchFamily="34" charset="0"/>
              </a:rPr>
              <a:t>图像码率降到</a:t>
            </a:r>
            <a:r>
              <a:rPr lang="en-US" altLang="zh-CN" dirty="0" smtClean="0">
                <a:latin typeface="Arial" pitchFamily="34" charset="0"/>
              </a:rPr>
              <a:t>3-15Mbit/s</a:t>
            </a:r>
            <a:r>
              <a:rPr lang="zh-CN" altLang="en-US" dirty="0" smtClean="0">
                <a:latin typeface="Arial" pitchFamily="34" charset="0"/>
              </a:rPr>
              <a:t>，所以对于数字电视广播来说，使用</a:t>
            </a:r>
            <a:r>
              <a:rPr lang="en-US" altLang="zh-CN" dirty="0" smtClean="0">
                <a:latin typeface="Arial" pitchFamily="34" charset="0"/>
              </a:rPr>
              <a:t>6M</a:t>
            </a:r>
            <a:r>
              <a:rPr lang="zh-CN" altLang="en-US" dirty="0" smtClean="0">
                <a:latin typeface="Arial" pitchFamily="34" charset="0"/>
              </a:rPr>
              <a:t>或</a:t>
            </a:r>
            <a:r>
              <a:rPr lang="en-US" altLang="zh-CN" dirty="0" smtClean="0">
                <a:latin typeface="Arial" pitchFamily="34" charset="0"/>
              </a:rPr>
              <a:t>8m</a:t>
            </a:r>
            <a:r>
              <a:rPr lang="zh-CN" altLang="en-US" dirty="0" smtClean="0">
                <a:latin typeface="Arial" pitchFamily="34" charset="0"/>
              </a:rPr>
              <a:t>的带宽传标清的码流是被认为很适合的一种方式。</a:t>
            </a:r>
          </a:p>
          <a:p>
            <a:pPr eaLnBrk="1" hangingPunct="1"/>
            <a:r>
              <a:rPr lang="en-US" altLang="zh-CN" dirty="0" smtClean="0">
                <a:latin typeface="Arial" pitchFamily="34" charset="0"/>
              </a:rPr>
              <a:t>————————————————</a:t>
            </a:r>
          </a:p>
          <a:p>
            <a:pPr eaLnBrk="1" hangingPunct="1"/>
            <a:r>
              <a:rPr lang="zh-CN" altLang="en-US" dirty="0" smtClean="0">
                <a:latin typeface="Arial" pitchFamily="34" charset="0"/>
              </a:rPr>
              <a:t>版权声明：本文为</a:t>
            </a:r>
            <a:r>
              <a:rPr lang="en-US" altLang="zh-CN" dirty="0" smtClean="0">
                <a:latin typeface="Arial" pitchFamily="34" charset="0"/>
              </a:rPr>
              <a:t>CSDN</a:t>
            </a:r>
            <a:r>
              <a:rPr lang="zh-CN" altLang="en-US" dirty="0" smtClean="0">
                <a:latin typeface="Arial" pitchFamily="34" charset="0"/>
              </a:rPr>
              <a:t>博主「</a:t>
            </a:r>
            <a:r>
              <a:rPr lang="en-US" altLang="zh-CN" dirty="0" err="1" smtClean="0">
                <a:latin typeface="Arial" pitchFamily="34" charset="0"/>
              </a:rPr>
              <a:t>SearchSun</a:t>
            </a:r>
            <a:r>
              <a:rPr lang="zh-CN" altLang="en-US" dirty="0" smtClean="0">
                <a:latin typeface="Arial" pitchFamily="34" charset="0"/>
              </a:rPr>
              <a:t>」的原创文章，遵循 </a:t>
            </a:r>
            <a:r>
              <a:rPr lang="en-US" altLang="zh-CN" dirty="0" smtClean="0">
                <a:latin typeface="Arial" pitchFamily="34" charset="0"/>
              </a:rPr>
              <a:t>CC 4.0 BY-SA </a:t>
            </a:r>
            <a:r>
              <a:rPr lang="zh-CN" altLang="en-US" dirty="0" smtClean="0">
                <a:latin typeface="Arial" pitchFamily="34" charset="0"/>
              </a:rPr>
              <a:t>版权协议，转载请附上原文出处链接及本声明。</a:t>
            </a:r>
          </a:p>
          <a:p>
            <a:pPr eaLnBrk="1" hangingPunct="1"/>
            <a:r>
              <a:rPr lang="zh-CN" altLang="en-US" dirty="0" smtClean="0">
                <a:latin typeface="Arial" pitchFamily="34" charset="0"/>
              </a:rPr>
              <a:t>原文链接：</a:t>
            </a:r>
            <a:r>
              <a:rPr lang="en-US" altLang="zh-CN" dirty="0" smtClean="0">
                <a:latin typeface="Arial" pitchFamily="34" charset="0"/>
              </a:rPr>
              <a:t>https://blog.csdn.net/SearchSun/article/details/2442925</a:t>
            </a:r>
          </a:p>
          <a:p>
            <a:pPr eaLnBrk="1" hangingPunct="1"/>
            <a:endParaRPr lang="en-US" altLang="zh-CN" dirty="0" smtClean="0">
              <a:latin typeface="Arial"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zh-CN" b="1" dirty="0" err="1" smtClean="0"/>
              <a:t>qam</a:t>
            </a:r>
            <a:r>
              <a:rPr lang="zh-CN" altLang="en-US" b="1" dirty="0" smtClean="0"/>
              <a:t>调制速率计算</a:t>
            </a:r>
          </a:p>
          <a:p>
            <a:pPr eaLnBrk="1" hangingPunct="1"/>
            <a:endParaRPr lang="en-US" altLang="zh-CN" dirty="0" smtClean="0">
              <a:latin typeface="Arial" pitchFamily="34" charset="0"/>
            </a:endParaRPr>
          </a:p>
          <a:p>
            <a:pPr eaLnBrk="1" hangingPunct="1"/>
            <a:r>
              <a:rPr lang="zh-CN" altLang="en-US" dirty="0" smtClean="0">
                <a:latin typeface="Arial" pitchFamily="34" charset="0"/>
              </a:rPr>
              <a:t>数据传输速率（又称码率、比特率或数据带宽），速率</a:t>
            </a:r>
          </a:p>
          <a:p>
            <a:pPr eaLnBrk="1" hangingPunct="1"/>
            <a:r>
              <a:rPr lang="zh-CN" altLang="en-US" dirty="0" smtClean="0">
                <a:latin typeface="Arial" pitchFamily="34" charset="0"/>
              </a:rPr>
              <a:t>描述通信中每秒传送数据代码的比特数，单位是</a:t>
            </a:r>
            <a:r>
              <a:rPr lang="en-US" altLang="zh-CN" dirty="0" smtClean="0">
                <a:latin typeface="Arial" pitchFamily="34" charset="0"/>
              </a:rPr>
              <a:t>bps</a:t>
            </a:r>
            <a:r>
              <a:rPr lang="zh-CN" altLang="en-US" dirty="0" smtClean="0">
                <a:latin typeface="Arial" pitchFamily="34" charset="0"/>
              </a:rPr>
              <a:t>。</a:t>
            </a:r>
          </a:p>
          <a:p>
            <a:pPr eaLnBrk="1" hangingPunct="1"/>
            <a:endParaRPr lang="zh-CN" altLang="en-US" dirty="0" smtClean="0">
              <a:latin typeface="Arial" pitchFamily="34" charset="0"/>
            </a:endParaRPr>
          </a:p>
          <a:p>
            <a:pPr eaLnBrk="1" hangingPunct="1"/>
            <a:r>
              <a:rPr lang="zh-CN" altLang="en-US" dirty="0" smtClean="0">
                <a:latin typeface="Arial" pitchFamily="34" charset="0"/>
              </a:rPr>
              <a:t>波特率（调制速率，符号率）</a:t>
            </a:r>
          </a:p>
          <a:p>
            <a:pPr eaLnBrk="1" hangingPunct="1"/>
            <a:r>
              <a:rPr lang="zh-CN" altLang="en-US" dirty="0" smtClean="0">
                <a:latin typeface="Arial" pitchFamily="34" charset="0"/>
              </a:rPr>
              <a:t>描述数据信号对模拟载波调制过程中，载波每秒中变化的数值。（数据进行远距离传送时，将数据信号先调制在载波上传送，如</a:t>
            </a:r>
            <a:r>
              <a:rPr lang="en-US" altLang="zh-CN" dirty="0" smtClean="0">
                <a:latin typeface="Arial" pitchFamily="34" charset="0"/>
              </a:rPr>
              <a:t>QPSK</a:t>
            </a:r>
            <a:r>
              <a:rPr lang="zh-CN" altLang="en-US" dirty="0" smtClean="0">
                <a:latin typeface="Arial" pitchFamily="34" charset="0"/>
              </a:rPr>
              <a:t>、各种</a:t>
            </a:r>
            <a:r>
              <a:rPr lang="en-US" altLang="zh-CN" dirty="0" smtClean="0">
                <a:latin typeface="Arial" pitchFamily="34" charset="0"/>
              </a:rPr>
              <a:t>QAM</a:t>
            </a:r>
            <a:r>
              <a:rPr lang="zh-CN" altLang="en-US" dirty="0" smtClean="0">
                <a:latin typeface="Arial" pitchFamily="34" charset="0"/>
              </a:rPr>
              <a:t>调制等，在接收端再通过解调得到数据信号。）</a:t>
            </a:r>
          </a:p>
          <a:p>
            <a:pPr eaLnBrk="1" hangingPunct="1"/>
            <a:endParaRPr lang="zh-CN" altLang="en-US" dirty="0" smtClean="0">
              <a:latin typeface="Arial" pitchFamily="34" charset="0"/>
            </a:endParaRPr>
          </a:p>
          <a:p>
            <a:pPr eaLnBrk="1" hangingPunct="1"/>
            <a:r>
              <a:rPr lang="zh-CN" altLang="en-US" dirty="0" smtClean="0">
                <a:latin typeface="Arial" pitchFamily="34" charset="0"/>
              </a:rPr>
              <a:t>调制符号所映射的比特数也不同。符号又称单位码元（调制等级）</a:t>
            </a:r>
          </a:p>
          <a:p>
            <a:pPr eaLnBrk="1" hangingPunct="1"/>
            <a:r>
              <a:rPr lang="zh-CN" altLang="en-US" dirty="0" smtClean="0">
                <a:latin typeface="Arial" pitchFamily="34" charset="0"/>
              </a:rPr>
              <a:t>一个单位码元对应多个比特数的数据信息（</a:t>
            </a:r>
            <a:r>
              <a:rPr lang="en-US" altLang="zh-CN" dirty="0" smtClean="0">
                <a:latin typeface="Arial" pitchFamily="34" charset="0"/>
              </a:rPr>
              <a:t>m</a:t>
            </a:r>
            <a:r>
              <a:rPr lang="zh-CN" altLang="en-US" dirty="0" smtClean="0">
                <a:latin typeface="Arial" pitchFamily="34" charset="0"/>
              </a:rPr>
              <a:t>个）如，</a:t>
            </a:r>
            <a:r>
              <a:rPr lang="en-US" altLang="zh-CN" dirty="0" smtClean="0">
                <a:latin typeface="Arial" pitchFamily="34" charset="0"/>
              </a:rPr>
              <a:t>64qam</a:t>
            </a:r>
            <a:r>
              <a:rPr lang="zh-CN" altLang="en-US" dirty="0" smtClean="0">
                <a:latin typeface="Arial" pitchFamily="34" charset="0"/>
              </a:rPr>
              <a:t>，一个单位码元对应</a:t>
            </a:r>
            <a:r>
              <a:rPr lang="en-US" altLang="zh-CN" dirty="0" smtClean="0">
                <a:latin typeface="Arial" pitchFamily="34" charset="0"/>
              </a:rPr>
              <a:t>64</a:t>
            </a:r>
            <a:r>
              <a:rPr lang="zh-CN" altLang="en-US" dirty="0" smtClean="0">
                <a:latin typeface="Arial" pitchFamily="34" charset="0"/>
              </a:rPr>
              <a:t>个比特数据信息</a:t>
            </a:r>
          </a:p>
          <a:p>
            <a:pPr eaLnBrk="1" hangingPunct="1"/>
            <a:r>
              <a:rPr lang="zh-CN" altLang="en-US" dirty="0" smtClean="0">
                <a:latin typeface="Arial" pitchFamily="34" charset="0"/>
              </a:rPr>
              <a:t>此时比特率与符号率的关系是：比特率</a:t>
            </a:r>
            <a:r>
              <a:rPr lang="en-US" altLang="zh-CN" dirty="0" smtClean="0">
                <a:latin typeface="Arial" pitchFamily="34" charset="0"/>
              </a:rPr>
              <a:t>=</a:t>
            </a:r>
            <a:r>
              <a:rPr lang="zh-CN" altLang="en-US" dirty="0" smtClean="0">
                <a:latin typeface="Arial" pitchFamily="34" charset="0"/>
              </a:rPr>
              <a:t>符号率*（</a:t>
            </a:r>
            <a:r>
              <a:rPr lang="en-US" altLang="zh-CN" dirty="0" smtClean="0">
                <a:latin typeface="Arial" pitchFamily="34" charset="0"/>
              </a:rPr>
              <a:t>log2 *64</a:t>
            </a:r>
            <a:r>
              <a:rPr lang="zh-CN" altLang="en-US" dirty="0" smtClean="0">
                <a:latin typeface="Arial" pitchFamily="34" charset="0"/>
              </a:rPr>
              <a:t>）</a:t>
            </a:r>
          </a:p>
          <a:p>
            <a:pPr eaLnBrk="1" hangingPunct="1"/>
            <a:endParaRPr lang="zh-CN" altLang="en-US" dirty="0" smtClean="0">
              <a:latin typeface="Arial" pitchFamily="34" charset="0"/>
            </a:endParaRPr>
          </a:p>
          <a:p>
            <a:pPr eaLnBrk="1" hangingPunct="1"/>
            <a:r>
              <a:rPr lang="zh-CN" altLang="en-US" dirty="0" smtClean="0">
                <a:latin typeface="Arial" pitchFamily="34" charset="0"/>
              </a:rPr>
              <a:t>符号率（</a:t>
            </a:r>
            <a:r>
              <a:rPr lang="en-US" altLang="zh-CN" dirty="0" smtClean="0">
                <a:latin typeface="Arial" pitchFamily="34" charset="0"/>
              </a:rPr>
              <a:t>SR</a:t>
            </a:r>
            <a:r>
              <a:rPr lang="zh-CN" altLang="en-US" dirty="0" smtClean="0">
                <a:latin typeface="Arial" pitchFamily="34" charset="0"/>
              </a:rPr>
              <a:t>）和传输带宽（</a:t>
            </a:r>
            <a:r>
              <a:rPr lang="en-US" altLang="zh-CN" dirty="0" smtClean="0">
                <a:latin typeface="Arial" pitchFamily="34" charset="0"/>
              </a:rPr>
              <a:t>BW</a:t>
            </a:r>
            <a:r>
              <a:rPr lang="zh-CN" altLang="en-US" dirty="0" smtClean="0">
                <a:latin typeface="Arial" pitchFamily="34" charset="0"/>
              </a:rPr>
              <a:t>）的关系是：</a:t>
            </a:r>
            <a:r>
              <a:rPr lang="en-US" altLang="zh-CN" dirty="0" smtClean="0">
                <a:latin typeface="Arial" pitchFamily="34" charset="0"/>
              </a:rPr>
              <a:t>BW=SR</a:t>
            </a:r>
            <a:r>
              <a:rPr lang="zh-CN" altLang="en-US" dirty="0" smtClean="0">
                <a:latin typeface="Arial" pitchFamily="34" charset="0"/>
              </a:rPr>
              <a:t>（</a:t>
            </a:r>
            <a:r>
              <a:rPr lang="en-US" altLang="zh-CN" dirty="0" smtClean="0">
                <a:latin typeface="Arial" pitchFamily="34" charset="0"/>
              </a:rPr>
              <a:t>1+α</a:t>
            </a:r>
            <a:r>
              <a:rPr lang="zh-CN" altLang="en-US" dirty="0" smtClean="0">
                <a:latin typeface="Arial" pitchFamily="34" charset="0"/>
              </a:rPr>
              <a:t>），</a:t>
            </a:r>
          </a:p>
          <a:p>
            <a:pPr eaLnBrk="1" hangingPunct="1"/>
            <a:r>
              <a:rPr lang="zh-CN" altLang="en-US" dirty="0" smtClean="0">
                <a:latin typeface="Arial" pitchFamily="34" charset="0"/>
              </a:rPr>
              <a:t>（</a:t>
            </a:r>
            <a:r>
              <a:rPr lang="en-US" altLang="zh-CN" dirty="0" smtClean="0">
                <a:latin typeface="Arial" pitchFamily="34" charset="0"/>
              </a:rPr>
              <a:t>α</a:t>
            </a:r>
            <a:r>
              <a:rPr lang="zh-CN" altLang="en-US" dirty="0" smtClean="0">
                <a:latin typeface="Arial" pitchFamily="34" charset="0"/>
              </a:rPr>
              <a:t>是低通滤波器的滚降系数，当它的取值为</a:t>
            </a:r>
            <a:r>
              <a:rPr lang="en-US" altLang="zh-CN" dirty="0" smtClean="0">
                <a:latin typeface="Arial" pitchFamily="34" charset="0"/>
              </a:rPr>
              <a:t>0</a:t>
            </a:r>
            <a:r>
              <a:rPr lang="zh-CN" altLang="en-US" dirty="0" smtClean="0">
                <a:latin typeface="Arial" pitchFamily="34" charset="0"/>
              </a:rPr>
              <a:t>时，它的矩型系数最好，占用的带宽最小）</a:t>
            </a:r>
          </a:p>
          <a:p>
            <a:pPr eaLnBrk="1" hangingPunct="1"/>
            <a:r>
              <a:rPr lang="zh-CN" altLang="en-US" dirty="0" smtClean="0">
                <a:latin typeface="Arial" pitchFamily="34" charset="0"/>
              </a:rPr>
              <a:t>例如，在数字电视系统，当</a:t>
            </a:r>
            <a:r>
              <a:rPr lang="en-US" altLang="zh-CN" dirty="0" smtClean="0">
                <a:latin typeface="Arial" pitchFamily="34" charset="0"/>
              </a:rPr>
              <a:t>α=0.16</a:t>
            </a:r>
            <a:r>
              <a:rPr lang="zh-CN" altLang="en-US" dirty="0" smtClean="0">
                <a:latin typeface="Arial" pitchFamily="34" charset="0"/>
              </a:rPr>
              <a:t>时，一个模拟频道</a:t>
            </a:r>
            <a:r>
              <a:rPr lang="en-US" altLang="zh-CN" dirty="0" smtClean="0">
                <a:latin typeface="Arial" pitchFamily="34" charset="0"/>
              </a:rPr>
              <a:t>BW</a:t>
            </a:r>
            <a:r>
              <a:rPr lang="zh-CN" altLang="en-US" dirty="0" smtClean="0">
                <a:latin typeface="Arial" pitchFamily="34" charset="0"/>
              </a:rPr>
              <a:t>的带宽为</a:t>
            </a:r>
            <a:r>
              <a:rPr lang="en-US" altLang="zh-CN" dirty="0" smtClean="0">
                <a:latin typeface="Arial" pitchFamily="34" charset="0"/>
              </a:rPr>
              <a:t>8M</a:t>
            </a:r>
            <a:r>
              <a:rPr lang="zh-CN" altLang="en-US" dirty="0" smtClean="0">
                <a:latin typeface="Arial" pitchFamily="34" charset="0"/>
              </a:rPr>
              <a:t>，</a:t>
            </a:r>
          </a:p>
          <a:p>
            <a:pPr eaLnBrk="1" hangingPunct="1"/>
            <a:r>
              <a:rPr lang="zh-CN" altLang="en-US" dirty="0" smtClean="0">
                <a:latin typeface="Arial" pitchFamily="34" charset="0"/>
              </a:rPr>
              <a:t>那么其符号率</a:t>
            </a:r>
            <a:r>
              <a:rPr lang="en-US" altLang="zh-CN" dirty="0" smtClean="0">
                <a:latin typeface="Arial" pitchFamily="34" charset="0"/>
              </a:rPr>
              <a:t>SR=8/</a:t>
            </a:r>
            <a:r>
              <a:rPr lang="zh-CN" altLang="en-US" dirty="0" smtClean="0">
                <a:latin typeface="Arial" pitchFamily="34" charset="0"/>
              </a:rPr>
              <a:t>（</a:t>
            </a:r>
            <a:r>
              <a:rPr lang="en-US" altLang="zh-CN" dirty="0" smtClean="0">
                <a:latin typeface="Arial" pitchFamily="34" charset="0"/>
              </a:rPr>
              <a:t>1+0.16</a:t>
            </a:r>
            <a:r>
              <a:rPr lang="zh-CN" altLang="en-US" dirty="0" smtClean="0">
                <a:latin typeface="Arial" pitchFamily="34" charset="0"/>
              </a:rPr>
              <a:t>）</a:t>
            </a:r>
            <a:r>
              <a:rPr lang="en-US" altLang="zh-CN" dirty="0" smtClean="0">
                <a:latin typeface="Arial" pitchFamily="34" charset="0"/>
              </a:rPr>
              <a:t>=6.896Mbps</a:t>
            </a:r>
            <a:r>
              <a:rPr lang="zh-CN" altLang="en-US" dirty="0" smtClean="0">
                <a:latin typeface="Arial" pitchFamily="34" charset="0"/>
              </a:rPr>
              <a:t>。</a:t>
            </a:r>
          </a:p>
          <a:p>
            <a:pPr eaLnBrk="1" hangingPunct="1"/>
            <a:r>
              <a:rPr lang="zh-CN" altLang="en-US" dirty="0" smtClean="0">
                <a:latin typeface="Arial" pitchFamily="34" charset="0"/>
              </a:rPr>
              <a:t>如果采用</a:t>
            </a:r>
            <a:r>
              <a:rPr lang="en-US" altLang="zh-CN" dirty="0" smtClean="0">
                <a:latin typeface="Arial" pitchFamily="34" charset="0"/>
              </a:rPr>
              <a:t>64QAM</a:t>
            </a:r>
            <a:r>
              <a:rPr lang="zh-CN" altLang="en-US" dirty="0" smtClean="0">
                <a:latin typeface="Arial" pitchFamily="34" charset="0"/>
              </a:rPr>
              <a:t>调制方式，那么其比特率</a:t>
            </a:r>
            <a:r>
              <a:rPr lang="en-US" altLang="zh-CN" dirty="0" smtClean="0">
                <a:latin typeface="Arial" pitchFamily="34" charset="0"/>
              </a:rPr>
              <a:t>=6.896*log2 64=6.896*6=41.376Mbps </a:t>
            </a:r>
            <a:r>
              <a:rPr lang="zh-CN" altLang="en-US" dirty="0" smtClean="0">
                <a:latin typeface="Arial" pitchFamily="34" charset="0"/>
              </a:rPr>
              <a:t>。</a:t>
            </a:r>
          </a:p>
          <a:p>
            <a:pPr eaLnBrk="1" hangingPunct="1"/>
            <a:endParaRPr lang="zh-CN" altLang="en-US" dirty="0" smtClean="0">
              <a:latin typeface="Arial" pitchFamily="34" charset="0"/>
            </a:endParaRPr>
          </a:p>
          <a:p>
            <a:pPr eaLnBrk="1" hangingPunct="1"/>
            <a:r>
              <a:rPr lang="en-US" altLang="zh-CN" dirty="0" smtClean="0">
                <a:latin typeface="Arial" pitchFamily="34" charset="0"/>
              </a:rPr>
              <a:t>64QAM</a:t>
            </a:r>
            <a:r>
              <a:rPr lang="zh-CN" altLang="en-US" dirty="0" smtClean="0">
                <a:latin typeface="Arial" pitchFamily="34" charset="0"/>
              </a:rPr>
              <a:t>调制是</a:t>
            </a:r>
            <a:r>
              <a:rPr lang="en-US" altLang="zh-CN" dirty="0" smtClean="0">
                <a:latin typeface="Arial" pitchFamily="34" charset="0"/>
              </a:rPr>
              <a:t>38Mbps</a:t>
            </a:r>
            <a:r>
              <a:rPr lang="zh-CN" altLang="en-US" dirty="0" smtClean="0">
                <a:latin typeface="Arial" pitchFamily="34" charset="0"/>
              </a:rPr>
              <a:t>是什么计算出来的？</a:t>
            </a:r>
          </a:p>
          <a:p>
            <a:pPr eaLnBrk="1" hangingPunct="1"/>
            <a:endParaRPr lang="zh-CN" altLang="en-US" dirty="0" smtClean="0">
              <a:latin typeface="Arial" pitchFamily="34" charset="0"/>
            </a:endParaRPr>
          </a:p>
          <a:p>
            <a:pPr eaLnBrk="1" hangingPunct="1"/>
            <a:r>
              <a:rPr lang="zh-CN" altLang="en-US" dirty="0" smtClean="0">
                <a:latin typeface="Arial" pitchFamily="34" charset="0"/>
              </a:rPr>
              <a:t>按上所示，比特率</a:t>
            </a:r>
            <a:r>
              <a:rPr lang="en-US" altLang="zh-CN" dirty="0" smtClean="0">
                <a:latin typeface="Arial" pitchFamily="34" charset="0"/>
              </a:rPr>
              <a:t>=41.376Mbps</a:t>
            </a:r>
          </a:p>
          <a:p>
            <a:pPr eaLnBrk="1" hangingPunct="1"/>
            <a:endParaRPr lang="en-US" altLang="zh-CN" dirty="0" smtClean="0">
              <a:latin typeface="Arial" pitchFamily="34" charset="0"/>
            </a:endParaRPr>
          </a:p>
          <a:p>
            <a:pPr eaLnBrk="1" hangingPunct="1"/>
            <a:r>
              <a:rPr lang="en-US" altLang="zh-CN" dirty="0" smtClean="0">
                <a:latin typeface="Arial" pitchFamily="34" charset="0"/>
              </a:rPr>
              <a:t>DVB-C</a:t>
            </a:r>
            <a:r>
              <a:rPr lang="zh-CN" altLang="en-US" dirty="0" smtClean="0">
                <a:latin typeface="Arial" pitchFamily="34" charset="0"/>
              </a:rPr>
              <a:t>的信道编码是</a:t>
            </a:r>
            <a:r>
              <a:rPr lang="en-US" altLang="zh-CN" dirty="0" smtClean="0">
                <a:latin typeface="Arial" pitchFamily="34" charset="0"/>
              </a:rPr>
              <a:t>RS</a:t>
            </a:r>
            <a:r>
              <a:rPr lang="zh-CN" altLang="en-US" dirty="0" smtClean="0">
                <a:latin typeface="Arial" pitchFamily="34" charset="0"/>
              </a:rPr>
              <a:t>（</a:t>
            </a:r>
            <a:r>
              <a:rPr lang="en-US" altLang="zh-CN" dirty="0" smtClean="0">
                <a:latin typeface="Arial" pitchFamily="34" charset="0"/>
              </a:rPr>
              <a:t>204</a:t>
            </a:r>
            <a:r>
              <a:rPr lang="zh-CN" altLang="en-US" dirty="0" smtClean="0">
                <a:latin typeface="Arial" pitchFamily="34" charset="0"/>
              </a:rPr>
              <a:t>，</a:t>
            </a:r>
            <a:r>
              <a:rPr lang="en-US" altLang="zh-CN" dirty="0" smtClean="0">
                <a:latin typeface="Arial" pitchFamily="34" charset="0"/>
              </a:rPr>
              <a:t>188</a:t>
            </a:r>
            <a:r>
              <a:rPr lang="zh-CN" altLang="en-US" dirty="0" smtClean="0">
                <a:latin typeface="Arial" pitchFamily="34" charset="0"/>
              </a:rPr>
              <a:t>），所以有效传输速率</a:t>
            </a:r>
            <a:r>
              <a:rPr lang="en-US" altLang="zh-CN" dirty="0" smtClean="0">
                <a:latin typeface="Arial" pitchFamily="34" charset="0"/>
              </a:rPr>
              <a:t>SS=41.376*188/204=38.134Mbps</a:t>
            </a:r>
          </a:p>
          <a:p>
            <a:pPr eaLnBrk="1" hangingPunct="1"/>
            <a:endParaRPr lang="en-US" altLang="zh-CN" dirty="0" smtClean="0">
              <a:latin typeface="Arial" pitchFamily="34" charset="0"/>
            </a:endParaRPr>
          </a:p>
          <a:p>
            <a:pPr eaLnBrk="1" hangingPunct="1"/>
            <a:r>
              <a:rPr lang="en-US" altLang="zh-CN" dirty="0" smtClean="0">
                <a:latin typeface="Arial" pitchFamily="34" charset="0"/>
              </a:rPr>
              <a:t>a</a:t>
            </a:r>
            <a:r>
              <a:rPr lang="zh-CN" altLang="en-US" dirty="0" smtClean="0">
                <a:latin typeface="Arial" pitchFamily="34" charset="0"/>
              </a:rPr>
              <a:t>是低通滤波器的滚降系数，当它的取值为</a:t>
            </a:r>
            <a:r>
              <a:rPr lang="en-US" altLang="zh-CN" dirty="0" smtClean="0">
                <a:latin typeface="Arial" pitchFamily="34" charset="0"/>
              </a:rPr>
              <a:t>0</a:t>
            </a:r>
            <a:r>
              <a:rPr lang="zh-CN" altLang="en-US" dirty="0" smtClean="0">
                <a:latin typeface="Arial" pitchFamily="34" charset="0"/>
              </a:rPr>
              <a:t>时，它的矩型系数最好，占用的带宽最小，但设备很难实现；当它的取值为</a:t>
            </a:r>
            <a:r>
              <a:rPr lang="en-US" altLang="zh-CN" dirty="0" smtClean="0">
                <a:latin typeface="Arial" pitchFamily="34" charset="0"/>
              </a:rPr>
              <a:t>1</a:t>
            </a:r>
            <a:r>
              <a:rPr lang="zh-CN" altLang="en-US" dirty="0" smtClean="0">
                <a:latin typeface="Arial" pitchFamily="34" charset="0"/>
              </a:rPr>
              <a:t>时，带外特性呈平坦特性，占用的带宽最大是为</a:t>
            </a:r>
            <a:r>
              <a:rPr lang="en-US" altLang="zh-CN" dirty="0" smtClean="0">
                <a:latin typeface="Arial" pitchFamily="34" charset="0"/>
              </a:rPr>
              <a:t>0</a:t>
            </a:r>
            <a:r>
              <a:rPr lang="zh-CN" altLang="en-US" dirty="0" smtClean="0">
                <a:latin typeface="Arial" pitchFamily="34" charset="0"/>
              </a:rPr>
              <a:t>时的两倍；为此它的取值一般不小于</a:t>
            </a:r>
            <a:r>
              <a:rPr lang="en-US" altLang="zh-CN" dirty="0" smtClean="0">
                <a:latin typeface="Arial" pitchFamily="34" charset="0"/>
              </a:rPr>
              <a:t>0.15</a:t>
            </a:r>
            <a:r>
              <a:rPr lang="zh-CN" altLang="en-US" dirty="0" smtClean="0">
                <a:latin typeface="Arial" pitchFamily="34" charset="0"/>
              </a:rPr>
              <a:t>。</a:t>
            </a:r>
          </a:p>
          <a:p>
            <a:pPr eaLnBrk="1" hangingPunct="1"/>
            <a:r>
              <a:rPr lang="en-US" altLang="zh-CN" dirty="0" smtClean="0">
                <a:latin typeface="Arial" pitchFamily="34" charset="0"/>
              </a:rPr>
              <a:t>————————————————</a:t>
            </a:r>
          </a:p>
          <a:p>
            <a:pPr eaLnBrk="1" hangingPunct="1"/>
            <a:r>
              <a:rPr lang="zh-CN" altLang="en-US" dirty="0" smtClean="0">
                <a:latin typeface="Arial" pitchFamily="34" charset="0"/>
              </a:rPr>
              <a:t>版权声明：本文为</a:t>
            </a:r>
            <a:r>
              <a:rPr lang="en-US" altLang="zh-CN" dirty="0" smtClean="0">
                <a:latin typeface="Arial" pitchFamily="34" charset="0"/>
              </a:rPr>
              <a:t>CSDN</a:t>
            </a:r>
            <a:r>
              <a:rPr lang="zh-CN" altLang="en-US" dirty="0" smtClean="0">
                <a:latin typeface="Arial" pitchFamily="34" charset="0"/>
              </a:rPr>
              <a:t>博主「</a:t>
            </a:r>
            <a:r>
              <a:rPr lang="en-US" altLang="zh-CN" dirty="0" err="1" smtClean="0">
                <a:latin typeface="Arial" pitchFamily="34" charset="0"/>
              </a:rPr>
              <a:t>TvPolya</a:t>
            </a:r>
            <a:r>
              <a:rPr lang="zh-CN" altLang="en-US" dirty="0" smtClean="0">
                <a:latin typeface="Arial" pitchFamily="34" charset="0"/>
              </a:rPr>
              <a:t>」的原创文章，遵循 </a:t>
            </a:r>
            <a:r>
              <a:rPr lang="en-US" altLang="zh-CN" dirty="0" smtClean="0">
                <a:latin typeface="Arial" pitchFamily="34" charset="0"/>
              </a:rPr>
              <a:t>CC 4.0 BY-SA </a:t>
            </a:r>
            <a:r>
              <a:rPr lang="zh-CN" altLang="en-US" dirty="0" smtClean="0">
                <a:latin typeface="Arial" pitchFamily="34" charset="0"/>
              </a:rPr>
              <a:t>版权协议，转载请附上原文出处链接及本声明。</a:t>
            </a:r>
          </a:p>
          <a:p>
            <a:pPr eaLnBrk="1" hangingPunct="1"/>
            <a:r>
              <a:rPr lang="zh-CN" altLang="en-US" dirty="0" smtClean="0">
                <a:latin typeface="Arial" pitchFamily="34" charset="0"/>
              </a:rPr>
              <a:t>原文链接：</a:t>
            </a:r>
            <a:r>
              <a:rPr lang="en-US" altLang="zh-CN" dirty="0" smtClean="0">
                <a:latin typeface="Arial" pitchFamily="34" charset="0"/>
              </a:rPr>
              <a:t>https://blog.csdn.net/TvPolya/article/details/39234289</a:t>
            </a:r>
          </a:p>
          <a:p>
            <a:pPr eaLnBrk="1" hangingPunct="1"/>
            <a:endParaRPr lang="en-US" altLang="zh-CN" dirty="0" smtClean="0">
              <a:latin typeface="Arial" pitchFamily="34" charset="0"/>
            </a:endParaRPr>
          </a:p>
          <a:p>
            <a:pPr eaLnBrk="1" hangingPunct="1"/>
            <a:endParaRPr lang="en-US" altLang="zh-CN" dirty="0" smtClean="0">
              <a:latin typeface="Arial" pitchFamily="34" charset="0"/>
            </a:endParaRPr>
          </a:p>
          <a:p>
            <a:r>
              <a:rPr lang="zh-CN" altLang="en-US" dirty="0" smtClean="0"/>
              <a:t>滚降系数</a:t>
            </a:r>
            <a:r>
              <a:rPr lang="en-US" altLang="zh-CN" dirty="0" smtClean="0"/>
              <a:t>α</a:t>
            </a:r>
            <a:r>
              <a:rPr lang="zh-CN" altLang="en-US" dirty="0" smtClean="0"/>
              <a:t>：在无</a:t>
            </a:r>
            <a:r>
              <a:rPr lang="zh-CN" altLang="en-US" dirty="0" smtClean="0">
                <a:hlinkClick r:id="rId3"/>
              </a:rPr>
              <a:t>码间串扰</a:t>
            </a:r>
            <a:r>
              <a:rPr lang="zh-CN" altLang="en-US" dirty="0" smtClean="0"/>
              <a:t>条件下所需带宽 </a:t>
            </a:r>
            <a:r>
              <a:rPr lang="en-US" altLang="zh-CN" dirty="0" smtClean="0"/>
              <a:t>W </a:t>
            </a:r>
            <a:r>
              <a:rPr lang="zh-CN" altLang="en-US" dirty="0" smtClean="0"/>
              <a:t>和码元传输速率 </a:t>
            </a:r>
            <a:r>
              <a:rPr lang="en-US" altLang="zh-CN" dirty="0" err="1" smtClean="0"/>
              <a:t>Rs</a:t>
            </a:r>
            <a:r>
              <a:rPr lang="en-US" altLang="zh-CN" dirty="0" smtClean="0"/>
              <a:t> </a:t>
            </a:r>
            <a:r>
              <a:rPr lang="zh-CN" altLang="en-US" dirty="0" smtClean="0"/>
              <a:t>的比值（即奈奎斯特频率）</a:t>
            </a:r>
          </a:p>
          <a:p>
            <a:r>
              <a:rPr lang="en-US" altLang="zh-CN" dirty="0" smtClean="0"/>
              <a:t>1</a:t>
            </a:r>
            <a:r>
              <a:rPr lang="zh-CN" altLang="en-US" dirty="0" smtClean="0"/>
              <a:t>、当</a:t>
            </a:r>
            <a:r>
              <a:rPr lang="en-US" altLang="zh-CN" dirty="0" smtClean="0"/>
              <a:t>α</a:t>
            </a:r>
            <a:r>
              <a:rPr lang="zh-CN" altLang="en-US" dirty="0" smtClean="0"/>
              <a:t>＝</a:t>
            </a:r>
            <a:r>
              <a:rPr lang="en-US" altLang="zh-CN" dirty="0" smtClean="0"/>
              <a:t>0</a:t>
            </a:r>
            <a:r>
              <a:rPr lang="zh-CN" altLang="en-US" dirty="0" smtClean="0"/>
              <a:t>时，就是理想奈奎斯特滤波器，此时的传输带宽是理想奈奎斯特滤波器的最小带宽，但当 </a:t>
            </a:r>
            <a:r>
              <a:rPr lang="en-US" altLang="zh-CN" dirty="0" smtClean="0"/>
              <a:t>α&gt;0 </a:t>
            </a:r>
            <a:r>
              <a:rPr lang="zh-CN" altLang="en-US" dirty="0" smtClean="0"/>
              <a:t>时，系统传输带宽就超过了奈奎斯特最小带宽，这时码率速率 </a:t>
            </a:r>
            <a:r>
              <a:rPr lang="en-US" altLang="zh-CN" dirty="0" err="1" smtClean="0"/>
              <a:t>Rs</a:t>
            </a:r>
            <a:r>
              <a:rPr lang="en-US" altLang="zh-CN" dirty="0" smtClean="0"/>
              <a:t> </a:t>
            </a:r>
            <a:r>
              <a:rPr lang="zh-CN" altLang="en-US" dirty="0" smtClean="0"/>
              <a:t>就小于小于 </a:t>
            </a:r>
            <a:r>
              <a:rPr lang="en-US" altLang="zh-CN" dirty="0" smtClean="0"/>
              <a:t>2 </a:t>
            </a:r>
            <a:r>
              <a:rPr lang="zh-CN" altLang="en-US" dirty="0" smtClean="0"/>
              <a:t>倍带宽，如果解调器在每个码元间隔内仅做一次采样，那么会因为采样点太少而不能可靠恢复模拟波形，产生失真。</a:t>
            </a:r>
          </a:p>
          <a:p>
            <a:r>
              <a:rPr lang="en-US" altLang="zh-CN" dirty="0" smtClean="0"/>
              <a:t>2</a:t>
            </a:r>
            <a:r>
              <a:rPr lang="zh-CN" altLang="en-US" dirty="0" smtClean="0"/>
              <a:t>、但是数字通信系统不需要恢复模拟波形，只需要在取样时刻无</a:t>
            </a:r>
            <a:r>
              <a:rPr lang="zh-CN" altLang="en-US" dirty="0" smtClean="0">
                <a:hlinkClick r:id="rId3"/>
              </a:rPr>
              <a:t>码间串扰</a:t>
            </a:r>
            <a:r>
              <a:rPr lang="zh-CN" altLang="en-US" dirty="0" smtClean="0"/>
              <a:t>就行，而升余弦系列滤波器在取样时刻具有无</a:t>
            </a:r>
            <a:r>
              <a:rPr lang="zh-CN" altLang="en-US" dirty="0" smtClean="0">
                <a:hlinkClick r:id="rId3"/>
              </a:rPr>
              <a:t>码间串扰</a:t>
            </a:r>
            <a:r>
              <a:rPr lang="zh-CN" altLang="en-US" dirty="0" smtClean="0"/>
              <a:t>特性。因此，仍符合</a:t>
            </a:r>
            <a:r>
              <a:rPr lang="zh-CN" altLang="en-US" dirty="0" smtClean="0">
                <a:hlinkClick r:id="rId4"/>
              </a:rPr>
              <a:t>奈奎斯特第一准则</a:t>
            </a:r>
            <a:r>
              <a:rPr lang="zh-CN" altLang="en-US" dirty="0" smtClean="0"/>
              <a:t>，它所实现的频谱效率要比理论最高效率下降一个滚降系数</a:t>
            </a:r>
            <a:r>
              <a:rPr lang="en-US" altLang="zh-CN" dirty="0" smtClean="0"/>
              <a:t>а </a:t>
            </a:r>
            <a:r>
              <a:rPr lang="zh-CN" altLang="en-US" dirty="0" smtClean="0"/>
              <a:t>倍。</a:t>
            </a:r>
          </a:p>
          <a:p>
            <a:r>
              <a:rPr lang="en-US" altLang="zh-CN" dirty="0" smtClean="0"/>
              <a:t>3</a:t>
            </a:r>
            <a:r>
              <a:rPr lang="zh-CN" altLang="en-US" dirty="0" smtClean="0"/>
              <a:t>、滚降系数</a:t>
            </a:r>
            <a:r>
              <a:rPr lang="en-US" altLang="zh-CN" dirty="0" smtClean="0"/>
              <a:t>а</a:t>
            </a:r>
            <a:r>
              <a:rPr lang="zh-CN" altLang="en-US" dirty="0" smtClean="0"/>
              <a:t>影响着频谱效率，</a:t>
            </a:r>
            <a:r>
              <a:rPr lang="en-US" altLang="zh-CN" dirty="0" smtClean="0"/>
              <a:t>а</a:t>
            </a:r>
            <a:r>
              <a:rPr lang="zh-CN" altLang="en-US" dirty="0" smtClean="0"/>
              <a:t>越小，频谱效率就越高，但</a:t>
            </a:r>
            <a:r>
              <a:rPr lang="en-US" altLang="zh-CN" dirty="0" smtClean="0"/>
              <a:t>а</a:t>
            </a:r>
            <a:r>
              <a:rPr lang="zh-CN" altLang="en-US" dirty="0" smtClean="0"/>
              <a:t>过小时，升余弦滚降滤波器的设计和实现比较困难，而且当传输过程中发生线性失真时产生的符号间干扰也比较严重。在实际工程中，</a:t>
            </a:r>
            <a:r>
              <a:rPr lang="en-US" altLang="zh-CN" dirty="0" smtClean="0"/>
              <a:t>а</a:t>
            </a:r>
            <a:r>
              <a:rPr lang="zh-CN" altLang="en-US" dirty="0" smtClean="0"/>
              <a:t>的范围一般定在 </a:t>
            </a:r>
            <a:r>
              <a:rPr lang="en-US" altLang="zh-CN" dirty="0" smtClean="0"/>
              <a:t>0.15</a:t>
            </a:r>
            <a:r>
              <a:rPr lang="zh-CN" altLang="en-US" dirty="0" smtClean="0"/>
              <a:t>～</a:t>
            </a:r>
            <a:r>
              <a:rPr lang="en-US" altLang="zh-CN" dirty="0" smtClean="0"/>
              <a:t>0.5 </a:t>
            </a:r>
            <a:r>
              <a:rPr lang="zh-CN" altLang="en-US" dirty="0" smtClean="0"/>
              <a:t>之间。</a:t>
            </a:r>
          </a:p>
          <a:p>
            <a:pPr eaLnBrk="1" hangingPunct="1"/>
            <a:endParaRPr lang="en-US" altLang="zh-CN" dirty="0" smtClean="0">
              <a:latin typeface="Arial" pitchFamily="34" charset="0"/>
            </a:endParaRPr>
          </a:p>
          <a:p>
            <a:pPr eaLnBrk="1" hangingPunct="1"/>
            <a:endParaRPr lang="zh-CN" altLang="en-US" dirty="0">
              <a:latin typeface="Arial" pitchFamily="34" charset="0"/>
            </a:endParaRPr>
          </a:p>
        </p:txBody>
      </p:sp>
    </p:spTree>
    <p:extLst>
      <p:ext uri="{BB962C8B-B14F-4D97-AF65-F5344CB8AC3E}">
        <p14:creationId xmlns:p14="http://schemas.microsoft.com/office/powerpoint/2010/main" val="174615341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E08CD34-58FF-46EE-A2F8-018C7166408A}" type="slidenum">
              <a:rPr lang="zh-CN" altLang="en-US" smtClean="0"/>
              <a:pPr eaLnBrk="1" hangingPunct="1">
                <a:defRPr/>
              </a:pPr>
              <a:t>104</a:t>
            </a:fld>
            <a:endParaRPr lang="en-US" altLang="zh-CN"/>
          </a:p>
        </p:txBody>
      </p:sp>
      <p:sp>
        <p:nvSpPr>
          <p:cNvPr id="195587" name="Rectangle 2"/>
          <p:cNvSpPr>
            <a:spLocks noGrp="1" noRot="1" noChangeAspect="1" noChangeArrowheads="1" noTextEdit="1"/>
          </p:cNvSpPr>
          <p:nvPr>
            <p:ph type="sldImg"/>
          </p:nvPr>
        </p:nvSpPr>
        <p:spPr>
          <a:ln/>
        </p:spPr>
      </p:sp>
      <p:sp>
        <p:nvSpPr>
          <p:cNvPr id="195588"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atin typeface="Arial" pitchFamily="34" charset="0"/>
              </a:rPr>
              <a:t>Ethernet over Coax (EoC) is a family of technologies that supports the transmission of Ethernet frames over coaxial  or coax cable.</a:t>
            </a:r>
          </a:p>
          <a:p>
            <a:pPr eaLnBrk="1" hangingPunct="1"/>
            <a:endParaRPr lang="zh-CN" altLang="en-US">
              <a:latin typeface="Arial" pitchFamily="34" charset="0"/>
            </a:endParaRPr>
          </a:p>
        </p:txBody>
      </p:sp>
    </p:spTree>
    <p:extLst>
      <p:ext uri="{BB962C8B-B14F-4D97-AF65-F5344CB8AC3E}">
        <p14:creationId xmlns:p14="http://schemas.microsoft.com/office/powerpoint/2010/main" val="56275412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Slide Image Placeholder 1"/>
          <p:cNvSpPr>
            <a:spLocks noGrp="1" noRot="1" noChangeAspect="1" noTextEdit="1"/>
          </p:cNvSpPr>
          <p:nvPr>
            <p:ph type="sldImg"/>
          </p:nvPr>
        </p:nvSpPr>
        <p:spPr>
          <a:ln/>
        </p:spPr>
      </p:sp>
      <p:sp>
        <p:nvSpPr>
          <p:cNvPr id="196611" name="Notes Placeholder 2"/>
          <p:cNvSpPr>
            <a:spLocks noGrp="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Arial" pitchFamily="34" charset="0"/>
              </a:rPr>
              <a:t>Research Projects:</a:t>
            </a:r>
          </a:p>
          <a:p>
            <a:pPr eaLnBrk="1" hangingPunct="1"/>
            <a:endParaRPr lang="en-US" altLang="zh-CN">
              <a:latin typeface="Arial" pitchFamily="34" charset="0"/>
            </a:endParaRPr>
          </a:p>
          <a:p>
            <a:pPr eaLnBrk="1" hangingPunct="1"/>
            <a:r>
              <a:rPr lang="en-US" altLang="zh-CN">
                <a:latin typeface="Arial" pitchFamily="34" charset="0"/>
              </a:rPr>
              <a:t>Teledesic / GPS</a:t>
            </a:r>
          </a:p>
          <a:p>
            <a:pPr eaLnBrk="1" hangingPunct="1"/>
            <a:r>
              <a:rPr lang="en-US" altLang="zh-CN">
                <a:latin typeface="Arial" pitchFamily="34" charset="0"/>
              </a:rPr>
              <a:t>XDSL</a:t>
            </a:r>
          </a:p>
          <a:p>
            <a:pPr eaLnBrk="1" hangingPunct="1"/>
            <a:r>
              <a:rPr lang="en-US" altLang="zh-CN">
                <a:latin typeface="Arial" pitchFamily="34" charset="0"/>
              </a:rPr>
              <a:t>3G Mobile Phone</a:t>
            </a:r>
          </a:p>
          <a:p>
            <a:pPr eaLnBrk="1" hangingPunct="1"/>
            <a:r>
              <a:rPr lang="en-US" altLang="zh-CN">
                <a:latin typeface="Arial" pitchFamily="34" charset="0"/>
              </a:rPr>
              <a:t>Cable Modem/DOCSIS</a:t>
            </a:r>
          </a:p>
          <a:p>
            <a:endParaRPr lang="zh-CN" altLang="en-US">
              <a:latin typeface="Arial" pitchFamily="34" charset="0"/>
            </a:endParaRPr>
          </a:p>
        </p:txBody>
      </p:sp>
      <p:sp>
        <p:nvSpPr>
          <p:cNvPr id="194564" name="Slide Number Placeholder 3"/>
          <p:cNvSpPr>
            <a:spLocks noGrp="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BCAEE3F-B2F3-41A3-841F-8F1FD469A932}" type="slidenum">
              <a:rPr lang="zh-CN" altLang="en-US" smtClean="0"/>
              <a:pPr eaLnBrk="1" hangingPunct="1">
                <a:defRPr/>
              </a:pPr>
              <a:t>105</a:t>
            </a:fld>
            <a:endParaRPr lang="en-US" altLang="zh-CN"/>
          </a:p>
        </p:txBody>
      </p:sp>
    </p:spTree>
    <p:extLst>
      <p:ext uri="{BB962C8B-B14F-4D97-AF65-F5344CB8AC3E}">
        <p14:creationId xmlns:p14="http://schemas.microsoft.com/office/powerpoint/2010/main" val="33565171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defTabSz="947738" eaLnBrk="0" hangingPunct="0">
              <a:defRPr>
                <a:solidFill>
                  <a:schemeClr val="tx1"/>
                </a:solidFill>
                <a:latin typeface="Arial" pitchFamily="34" charset="0"/>
                <a:ea typeface="宋体" pitchFamily="2" charset="-122"/>
              </a:defRPr>
            </a:lvl1pPr>
            <a:lvl2pPr marL="742950" indent="-285750" defTabSz="947738" eaLnBrk="0" hangingPunct="0">
              <a:defRPr>
                <a:solidFill>
                  <a:schemeClr val="tx1"/>
                </a:solidFill>
                <a:latin typeface="Arial" pitchFamily="34" charset="0"/>
                <a:ea typeface="宋体" pitchFamily="2" charset="-122"/>
              </a:defRPr>
            </a:lvl2pPr>
            <a:lvl3pPr marL="1143000" indent="-228600" defTabSz="947738" eaLnBrk="0" hangingPunct="0">
              <a:defRPr>
                <a:solidFill>
                  <a:schemeClr val="tx1"/>
                </a:solidFill>
                <a:latin typeface="Arial" pitchFamily="34" charset="0"/>
                <a:ea typeface="宋体" pitchFamily="2" charset="-122"/>
              </a:defRPr>
            </a:lvl3pPr>
            <a:lvl4pPr marL="1600200" indent="-228600" defTabSz="947738" eaLnBrk="0" hangingPunct="0">
              <a:defRPr>
                <a:solidFill>
                  <a:schemeClr val="tx1"/>
                </a:solidFill>
                <a:latin typeface="Arial" pitchFamily="34" charset="0"/>
                <a:ea typeface="宋体" pitchFamily="2" charset="-122"/>
              </a:defRPr>
            </a:lvl4pPr>
            <a:lvl5pPr marL="2057400" indent="-228600" defTabSz="947738" eaLnBrk="0" hangingPunct="0">
              <a:defRPr>
                <a:solidFill>
                  <a:schemeClr val="tx1"/>
                </a:solidFill>
                <a:latin typeface="Arial" pitchFamily="34" charset="0"/>
                <a:ea typeface="宋体" pitchFamily="2" charset="-122"/>
              </a:defRPr>
            </a:lvl5pPr>
            <a:lvl6pPr marL="2514600" indent="-228600" defTabSz="947738"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defTabSz="947738"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defTabSz="947738"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defTabSz="947738"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110B1A6-A118-4EC6-836B-F729C7AB7C5B}" type="slidenum">
              <a:rPr lang="zh-CN" altLang="en-US" smtClean="0"/>
              <a:pPr eaLnBrk="1" hangingPunct="1">
                <a:defRPr/>
              </a:pPr>
              <a:t>10</a:t>
            </a:fld>
            <a:endParaRPr lang="en-US" altLang="zh-CN"/>
          </a:p>
        </p:txBody>
      </p:sp>
      <p:sp>
        <p:nvSpPr>
          <p:cNvPr id="121859" name="Rectangle 2"/>
          <p:cNvSpPr>
            <a:spLocks noGrp="1" noRot="1" noChangeAspect="1" noChangeArrowheads="1" noTextEdit="1"/>
          </p:cNvSpPr>
          <p:nvPr>
            <p:ph type="sldImg"/>
          </p:nvPr>
        </p:nvSpPr>
        <p:spPr>
          <a:ln/>
        </p:spPr>
      </p:sp>
      <p:sp>
        <p:nvSpPr>
          <p:cNvPr id="121860"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pPr eaLnBrk="1" hangingPunct="1"/>
            <a:r>
              <a:rPr lang="en-US" altLang="zh-CN">
                <a:latin typeface="Comic Sans MS" pitchFamily="66" charset="0"/>
              </a:rPr>
              <a:t>The coefficients A</a:t>
            </a:r>
            <a:r>
              <a:rPr lang="en-US" altLang="zh-CN" baseline="-25000">
                <a:latin typeface="Comic Sans MS" pitchFamily="66" charset="0"/>
              </a:rPr>
              <a:t>n</a:t>
            </a:r>
            <a:r>
              <a:rPr lang="en-US" altLang="zh-CN">
                <a:latin typeface="Comic Sans MS" pitchFamily="66" charset="0"/>
              </a:rPr>
              <a:t> and B</a:t>
            </a:r>
            <a:r>
              <a:rPr lang="en-US" altLang="zh-CN" baseline="-25000">
                <a:latin typeface="Comic Sans MS" pitchFamily="66" charset="0"/>
              </a:rPr>
              <a:t>n</a:t>
            </a:r>
            <a:r>
              <a:rPr lang="en-US" altLang="zh-CN">
                <a:latin typeface="Comic Sans MS" pitchFamily="66" charset="0"/>
              </a:rPr>
              <a:t> are determined for each component - they represent the amplitude of the individual waves.</a:t>
            </a:r>
          </a:p>
          <a:p>
            <a:pPr eaLnBrk="1" hangingPunct="1"/>
            <a:r>
              <a:rPr lang="en-US" altLang="zh-CN">
                <a:latin typeface="Arial" pitchFamily="34" charset="0"/>
              </a:rPr>
              <a:t>The a</a:t>
            </a:r>
            <a:r>
              <a:rPr lang="en-US" altLang="zh-CN" baseline="-25000">
                <a:latin typeface="Arial" pitchFamily="34" charset="0"/>
              </a:rPr>
              <a:t>n</a:t>
            </a:r>
            <a:r>
              <a:rPr lang="en-US" altLang="zh-CN">
                <a:latin typeface="Arial" pitchFamily="34" charset="0"/>
              </a:rPr>
              <a:t> amplitudes can be computed for any given g(t) by multiplying both sides of </a:t>
            </a:r>
            <a:r>
              <a:rPr lang="en-US" altLang="zh-CN">
                <a:latin typeface="Arial" pitchFamily="34" charset="0"/>
                <a:hlinkClick r:id="" action="ppaction://hlinkfile"/>
              </a:rPr>
              <a:t>Eq. (2-1)</a:t>
            </a:r>
            <a:r>
              <a:rPr lang="en-US" altLang="zh-CN">
                <a:latin typeface="Arial" pitchFamily="34" charset="0"/>
              </a:rPr>
              <a:t> by sin(2pkft) and then integrating from 0 to T.</a:t>
            </a:r>
          </a:p>
          <a:p>
            <a:pPr eaLnBrk="1" hangingPunct="1"/>
            <a:r>
              <a:rPr lang="en-US" altLang="zh-CN">
                <a:latin typeface="Arial" pitchFamily="34" charset="0"/>
              </a:rPr>
              <a:t>Differential and integral calculus.</a:t>
            </a:r>
          </a:p>
          <a:p>
            <a:pPr eaLnBrk="1" hangingPunct="1"/>
            <a:r>
              <a:rPr lang="en-US" altLang="zh-CN">
                <a:latin typeface="Arial" pitchFamily="34" charset="0"/>
              </a:rPr>
              <a:t>derivatives </a:t>
            </a:r>
          </a:p>
          <a:p>
            <a:pPr eaLnBrk="1" hangingPunct="1"/>
            <a:endParaRPr lang="zh-CN" altLang="en-US">
              <a:latin typeface="Arial" pitchFamily="34" charset="0"/>
            </a:endParaRPr>
          </a:p>
        </p:txBody>
      </p:sp>
    </p:spTree>
    <p:extLst>
      <p:ext uri="{BB962C8B-B14F-4D97-AF65-F5344CB8AC3E}">
        <p14:creationId xmlns:p14="http://schemas.microsoft.com/office/powerpoint/2010/main" val="2570359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16739" name="Rectangle 3"/>
          <p:cNvSpPr>
            <a:spLocks noGrp="1" noChangeArrowheads="1"/>
          </p:cNvSpPr>
          <p:nvPr>
            <p:ph type="ctrTitle"/>
          </p:nvPr>
        </p:nvSpPr>
        <p:spPr>
          <a:xfrm>
            <a:off x="315913" y="466725"/>
            <a:ext cx="6781800" cy="2133600"/>
          </a:xfrm>
        </p:spPr>
        <p:txBody>
          <a:bodyPr/>
          <a:lstStyle>
            <a:lvl1pPr algn="r">
              <a:defRPr sz="4800"/>
            </a:lvl1pPr>
          </a:lstStyle>
          <a:p>
            <a:r>
              <a:rPr lang="en-US" altLang="zh-CN"/>
              <a:t>单击此处编辑母版标题样式</a:t>
            </a:r>
          </a:p>
        </p:txBody>
      </p:sp>
      <p:sp>
        <p:nvSpPr>
          <p:cNvPr id="116740"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r>
              <a:rPr lang="en-US" altLang="zh-CN"/>
              <a:t>单击此处编辑母版副标题样式</a:t>
            </a:r>
          </a:p>
        </p:txBody>
      </p:sp>
      <p:sp>
        <p:nvSpPr>
          <p:cNvPr id="38" name="Rectangle 5"/>
          <p:cNvSpPr>
            <a:spLocks noGrp="1" noChangeArrowheads="1"/>
          </p:cNvSpPr>
          <p:nvPr>
            <p:ph type="dt" sz="half" idx="10"/>
          </p:nvPr>
        </p:nvSpPr>
        <p:spPr/>
        <p:txBody>
          <a:bodyPr/>
          <a:lstStyle>
            <a:lvl1pPr>
              <a:defRPr/>
            </a:lvl1pPr>
          </a:lstStyle>
          <a:p>
            <a:pPr>
              <a:defRPr/>
            </a:pPr>
            <a:fld id="{2DFC6BE5-5976-429F-900C-46B8DA52D573}" type="datetime1">
              <a:rPr lang="zh-CN" altLang="en-US"/>
              <a:pPr>
                <a:defRPr/>
              </a:pPr>
              <a:t>2020/3/23</a:t>
            </a:fld>
            <a:endParaRPr lang="en-US" altLang="zh-CN"/>
          </a:p>
        </p:txBody>
      </p:sp>
      <p:sp>
        <p:nvSpPr>
          <p:cNvPr id="39" name="Rectangle 6"/>
          <p:cNvSpPr>
            <a:spLocks noGrp="1" noChangeArrowheads="1"/>
          </p:cNvSpPr>
          <p:nvPr>
            <p:ph type="ftr" sz="quarter" idx="11"/>
          </p:nvPr>
        </p:nvSpPr>
        <p:spPr/>
        <p:txBody>
          <a:bodyPr/>
          <a:lstStyle>
            <a:lvl1pPr>
              <a:defRPr/>
            </a:lvl1pPr>
          </a:lstStyle>
          <a:p>
            <a:pPr>
              <a:defRPr/>
            </a:pPr>
            <a:r>
              <a:rPr lang="en-US" altLang="zh-CN"/>
              <a:t>linwei@cuc.edu.cn</a:t>
            </a:r>
          </a:p>
        </p:txBody>
      </p:sp>
      <p:sp>
        <p:nvSpPr>
          <p:cNvPr id="40" name="Rectangle 7"/>
          <p:cNvSpPr>
            <a:spLocks noGrp="1" noChangeArrowheads="1"/>
          </p:cNvSpPr>
          <p:nvPr>
            <p:ph type="sldNum" sz="quarter" idx="12"/>
          </p:nvPr>
        </p:nvSpPr>
        <p:spPr/>
        <p:txBody>
          <a:bodyPr/>
          <a:lstStyle>
            <a:lvl1pPr>
              <a:defRPr/>
            </a:lvl1pPr>
          </a:lstStyle>
          <a:p>
            <a:pPr>
              <a:defRPr/>
            </a:pPr>
            <a:fld id="{7C65E45C-2EC7-48B4-822A-BDC9BC42EAA4}" type="slidenum">
              <a:rPr lang="en-US" altLang="zh-CN"/>
              <a:pPr>
                <a:defRPr/>
              </a:pPr>
              <a:t>‹#›</a:t>
            </a:fld>
            <a:endParaRPr lang="en-US" altLang="zh-CN"/>
          </a:p>
        </p:txBody>
      </p:sp>
    </p:spTree>
    <p:extLst>
      <p:ext uri="{BB962C8B-B14F-4D97-AF65-F5344CB8AC3E}">
        <p14:creationId xmlns:p14="http://schemas.microsoft.com/office/powerpoint/2010/main" val="2572422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C9CB85CC-156E-43F7-A773-8F720285750B}" type="datetime1">
              <a:rPr lang="zh-CN" altLang="en-US"/>
              <a:pPr>
                <a:defRPr/>
              </a:pPr>
              <a:t>2020/3/23</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pPr>
              <a:defRPr/>
            </a:pPr>
            <a:fld id="{E8FC5352-F4ED-491A-89BE-90532E917849}" type="slidenum">
              <a:rPr lang="en-US" altLang="zh-CN"/>
              <a:pPr>
                <a:defRPr/>
              </a:pPr>
              <a:t>‹#›</a:t>
            </a:fld>
            <a:endParaRPr lang="en-US" altLang="zh-CN"/>
          </a:p>
        </p:txBody>
      </p:sp>
    </p:spTree>
    <p:extLst>
      <p:ext uri="{BB962C8B-B14F-4D97-AF65-F5344CB8AC3E}">
        <p14:creationId xmlns:p14="http://schemas.microsoft.com/office/powerpoint/2010/main" val="8805508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5C6CC597-F82D-448A-883B-43CA623CED6A}" type="datetime1">
              <a:rPr lang="zh-CN" altLang="en-US"/>
              <a:pPr>
                <a:defRPr/>
              </a:pPr>
              <a:t>2020/3/23</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pPr>
              <a:defRPr/>
            </a:pPr>
            <a:fld id="{F65F69F8-379F-40D4-BF16-C5A9BAC95EE8}" type="slidenum">
              <a:rPr lang="en-US" altLang="zh-CN"/>
              <a:pPr>
                <a:defRPr/>
              </a:pPr>
              <a:t>‹#›</a:t>
            </a:fld>
            <a:endParaRPr lang="en-US" altLang="zh-CN"/>
          </a:p>
        </p:txBody>
      </p:sp>
    </p:spTree>
    <p:extLst>
      <p:ext uri="{BB962C8B-B14F-4D97-AF65-F5344CB8AC3E}">
        <p14:creationId xmlns:p14="http://schemas.microsoft.com/office/powerpoint/2010/main" val="34024650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fld id="{8185EEFD-6DB0-4571-81E6-5F3C362ACF6E}" type="datetime1">
              <a:rPr lang="zh-CN" altLang="en-US"/>
              <a:pPr>
                <a:defRPr/>
              </a:pPr>
              <a:t>2020/3/23</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pPr>
              <a:defRPr/>
            </a:pPr>
            <a:fld id="{4E0C306F-BBAB-44DF-83B1-50A12065E4A4}" type="slidenum">
              <a:rPr lang="en-US" altLang="zh-CN"/>
              <a:pPr>
                <a:defRPr/>
              </a:pPr>
              <a:t>‹#›</a:t>
            </a:fld>
            <a:endParaRPr lang="en-US" altLang="zh-CN"/>
          </a:p>
        </p:txBody>
      </p:sp>
    </p:spTree>
    <p:extLst>
      <p:ext uri="{BB962C8B-B14F-4D97-AF65-F5344CB8AC3E}">
        <p14:creationId xmlns:p14="http://schemas.microsoft.com/office/powerpoint/2010/main" val="16941876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719263"/>
            <a:ext cx="4038600" cy="2128837"/>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4000500"/>
            <a:ext cx="4038600" cy="21304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5"/>
          <p:cNvSpPr>
            <a:spLocks noGrp="1" noChangeArrowheads="1"/>
          </p:cNvSpPr>
          <p:nvPr>
            <p:ph type="dt" sz="half" idx="10"/>
          </p:nvPr>
        </p:nvSpPr>
        <p:spPr>
          <a:ln/>
        </p:spPr>
        <p:txBody>
          <a:bodyPr/>
          <a:lstStyle>
            <a:lvl1pPr>
              <a:defRPr/>
            </a:lvl1pPr>
          </a:lstStyle>
          <a:p>
            <a:pPr>
              <a:defRPr/>
            </a:pPr>
            <a:fld id="{E403E41E-647E-43B2-BE29-4AE8A8E6924E}" type="datetime1">
              <a:rPr lang="zh-CN" altLang="en-US"/>
              <a:pPr>
                <a:defRPr/>
              </a:pPr>
              <a:t>2020/3/23</a:t>
            </a:fld>
            <a:endParaRPr lang="en-US" altLang="zh-CN"/>
          </a:p>
        </p:txBody>
      </p:sp>
      <p:sp>
        <p:nvSpPr>
          <p:cNvPr id="7"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8" name="Rectangle 7"/>
          <p:cNvSpPr>
            <a:spLocks noGrp="1" noChangeArrowheads="1"/>
          </p:cNvSpPr>
          <p:nvPr>
            <p:ph type="sldNum" sz="quarter" idx="12"/>
          </p:nvPr>
        </p:nvSpPr>
        <p:spPr>
          <a:ln/>
        </p:spPr>
        <p:txBody>
          <a:bodyPr/>
          <a:lstStyle>
            <a:lvl1pPr>
              <a:defRPr/>
            </a:lvl1pPr>
          </a:lstStyle>
          <a:p>
            <a:pPr>
              <a:defRPr/>
            </a:pPr>
            <a:fld id="{B5146A2F-9591-464F-9CF0-873EA05F147E}" type="slidenum">
              <a:rPr lang="en-US" altLang="zh-CN"/>
              <a:pPr>
                <a:defRPr/>
              </a:pPr>
              <a:t>‹#›</a:t>
            </a:fld>
            <a:endParaRPr lang="en-US" altLang="zh-CN"/>
          </a:p>
        </p:txBody>
      </p:sp>
    </p:spTree>
    <p:extLst>
      <p:ext uri="{BB962C8B-B14F-4D97-AF65-F5344CB8AC3E}">
        <p14:creationId xmlns:p14="http://schemas.microsoft.com/office/powerpoint/2010/main" val="34148363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5"/>
          <p:cNvSpPr>
            <a:spLocks noGrp="1" noChangeArrowheads="1"/>
          </p:cNvSpPr>
          <p:nvPr>
            <p:ph type="dt" sz="half" idx="10"/>
          </p:nvPr>
        </p:nvSpPr>
        <p:spPr>
          <a:ln/>
        </p:spPr>
        <p:txBody>
          <a:bodyPr/>
          <a:lstStyle>
            <a:lvl1pPr>
              <a:defRPr/>
            </a:lvl1pPr>
          </a:lstStyle>
          <a:p>
            <a:pPr>
              <a:defRPr/>
            </a:pPr>
            <a:fld id="{511B6DFC-A812-471F-AFBD-E7E66A97BA34}" type="datetime1">
              <a:rPr lang="zh-CN" altLang="en-US"/>
              <a:pPr>
                <a:defRPr/>
              </a:pPr>
              <a:t>2020/3/23</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pPr>
              <a:defRPr/>
            </a:pPr>
            <a:fld id="{EB953C27-96B8-45D9-8FBE-3AE984D04759}" type="slidenum">
              <a:rPr lang="en-US" altLang="zh-CN"/>
              <a:pPr>
                <a:defRPr/>
              </a:pPr>
              <a:t>‹#›</a:t>
            </a:fld>
            <a:endParaRPr lang="en-US" altLang="zh-CN"/>
          </a:p>
        </p:txBody>
      </p:sp>
    </p:spTree>
    <p:extLst>
      <p:ext uri="{BB962C8B-B14F-4D97-AF65-F5344CB8AC3E}">
        <p14:creationId xmlns:p14="http://schemas.microsoft.com/office/powerpoint/2010/main" val="37335811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fld id="{B1C57AD1-5014-4D17-915B-4A88F4E4BC16}" type="datetime1">
              <a:rPr lang="zh-CN" altLang="en-US"/>
              <a:pPr>
                <a:defRPr/>
              </a:pPr>
              <a:t>2020/3/23</a:t>
            </a:fld>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6" name="Rectangle 7"/>
          <p:cNvSpPr>
            <a:spLocks noGrp="1" noChangeArrowheads="1"/>
          </p:cNvSpPr>
          <p:nvPr>
            <p:ph type="sldNum" sz="quarter" idx="12"/>
          </p:nvPr>
        </p:nvSpPr>
        <p:spPr>
          <a:ln/>
        </p:spPr>
        <p:txBody>
          <a:bodyPr/>
          <a:lstStyle>
            <a:lvl1pPr>
              <a:defRPr/>
            </a:lvl1pPr>
          </a:lstStyle>
          <a:p>
            <a:pPr>
              <a:defRPr/>
            </a:pPr>
            <a:fld id="{8AD34CD3-5A9F-4503-948B-23456F80ACEC}" type="slidenum">
              <a:rPr lang="en-US" altLang="zh-CN"/>
              <a:pPr>
                <a:defRPr/>
              </a:pPr>
              <a:t>‹#›</a:t>
            </a:fld>
            <a:endParaRPr lang="en-US" altLang="zh-CN"/>
          </a:p>
        </p:txBody>
      </p:sp>
    </p:spTree>
    <p:extLst>
      <p:ext uri="{BB962C8B-B14F-4D97-AF65-F5344CB8AC3E}">
        <p14:creationId xmlns:p14="http://schemas.microsoft.com/office/powerpoint/2010/main" val="3304452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p:cNvSpPr>
            <a:spLocks noGrp="1" noChangeArrowheads="1"/>
          </p:cNvSpPr>
          <p:nvPr>
            <p:ph type="dt" sz="half" idx="10"/>
          </p:nvPr>
        </p:nvSpPr>
        <p:spPr>
          <a:ln/>
        </p:spPr>
        <p:txBody>
          <a:bodyPr/>
          <a:lstStyle>
            <a:lvl1pPr>
              <a:defRPr/>
            </a:lvl1pPr>
          </a:lstStyle>
          <a:p>
            <a:pPr>
              <a:defRPr/>
            </a:pPr>
            <a:fld id="{087503D0-5533-4169-B4C6-E706DCD22BAA}" type="datetime1">
              <a:rPr lang="zh-CN" altLang="en-US"/>
              <a:pPr>
                <a:defRPr/>
              </a:pPr>
              <a:t>2020/3/23</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pPr>
              <a:defRPr/>
            </a:pPr>
            <a:fld id="{EC810084-9C12-40E1-92C3-A3D9E224D810}" type="slidenum">
              <a:rPr lang="en-US" altLang="zh-CN"/>
              <a:pPr>
                <a:defRPr/>
              </a:pPr>
              <a:t>‹#›</a:t>
            </a:fld>
            <a:endParaRPr lang="en-US" altLang="zh-CN"/>
          </a:p>
        </p:txBody>
      </p:sp>
    </p:spTree>
    <p:extLst>
      <p:ext uri="{BB962C8B-B14F-4D97-AF65-F5344CB8AC3E}">
        <p14:creationId xmlns:p14="http://schemas.microsoft.com/office/powerpoint/2010/main" val="3832833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5"/>
          <p:cNvSpPr>
            <a:spLocks noGrp="1" noChangeArrowheads="1"/>
          </p:cNvSpPr>
          <p:nvPr>
            <p:ph type="dt" sz="half" idx="10"/>
          </p:nvPr>
        </p:nvSpPr>
        <p:spPr>
          <a:ln/>
        </p:spPr>
        <p:txBody>
          <a:bodyPr/>
          <a:lstStyle>
            <a:lvl1pPr>
              <a:defRPr/>
            </a:lvl1pPr>
          </a:lstStyle>
          <a:p>
            <a:pPr>
              <a:defRPr/>
            </a:pPr>
            <a:fld id="{61552D19-DECF-4719-89C2-DE5C937013E8}" type="datetime1">
              <a:rPr lang="zh-CN" altLang="en-US"/>
              <a:pPr>
                <a:defRPr/>
              </a:pPr>
              <a:t>2020/3/23</a:t>
            </a:fld>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9" name="Rectangle 7"/>
          <p:cNvSpPr>
            <a:spLocks noGrp="1" noChangeArrowheads="1"/>
          </p:cNvSpPr>
          <p:nvPr>
            <p:ph type="sldNum" sz="quarter" idx="12"/>
          </p:nvPr>
        </p:nvSpPr>
        <p:spPr>
          <a:ln/>
        </p:spPr>
        <p:txBody>
          <a:bodyPr/>
          <a:lstStyle>
            <a:lvl1pPr>
              <a:defRPr/>
            </a:lvl1pPr>
          </a:lstStyle>
          <a:p>
            <a:pPr>
              <a:defRPr/>
            </a:pPr>
            <a:fld id="{9C3356A8-F25B-4CA8-9459-641A4CA7790E}" type="slidenum">
              <a:rPr lang="en-US" altLang="zh-CN"/>
              <a:pPr>
                <a:defRPr/>
              </a:pPr>
              <a:t>‹#›</a:t>
            </a:fld>
            <a:endParaRPr lang="en-US" altLang="zh-CN"/>
          </a:p>
        </p:txBody>
      </p:sp>
    </p:spTree>
    <p:extLst>
      <p:ext uri="{BB962C8B-B14F-4D97-AF65-F5344CB8AC3E}">
        <p14:creationId xmlns:p14="http://schemas.microsoft.com/office/powerpoint/2010/main" val="36494753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5"/>
          <p:cNvSpPr>
            <a:spLocks noGrp="1" noChangeArrowheads="1"/>
          </p:cNvSpPr>
          <p:nvPr>
            <p:ph type="dt" sz="half" idx="10"/>
          </p:nvPr>
        </p:nvSpPr>
        <p:spPr>
          <a:ln/>
        </p:spPr>
        <p:txBody>
          <a:bodyPr/>
          <a:lstStyle>
            <a:lvl1pPr>
              <a:defRPr/>
            </a:lvl1pPr>
          </a:lstStyle>
          <a:p>
            <a:pPr>
              <a:defRPr/>
            </a:pPr>
            <a:fld id="{A0627D95-AE2A-48C4-9AA1-24D1301AF69C}" type="datetime1">
              <a:rPr lang="zh-CN" altLang="en-US"/>
              <a:pPr>
                <a:defRPr/>
              </a:pPr>
              <a:t>2020/3/23</a:t>
            </a:fld>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5" name="Rectangle 7"/>
          <p:cNvSpPr>
            <a:spLocks noGrp="1" noChangeArrowheads="1"/>
          </p:cNvSpPr>
          <p:nvPr>
            <p:ph type="sldNum" sz="quarter" idx="12"/>
          </p:nvPr>
        </p:nvSpPr>
        <p:spPr>
          <a:ln/>
        </p:spPr>
        <p:txBody>
          <a:bodyPr/>
          <a:lstStyle>
            <a:lvl1pPr>
              <a:defRPr/>
            </a:lvl1pPr>
          </a:lstStyle>
          <a:p>
            <a:pPr>
              <a:defRPr/>
            </a:pPr>
            <a:fld id="{36D5B716-290F-4BA0-BF40-E8690D095BA2}" type="slidenum">
              <a:rPr lang="en-US" altLang="zh-CN"/>
              <a:pPr>
                <a:defRPr/>
              </a:pPr>
              <a:t>‹#›</a:t>
            </a:fld>
            <a:endParaRPr lang="en-US" altLang="zh-CN"/>
          </a:p>
        </p:txBody>
      </p:sp>
    </p:spTree>
    <p:extLst>
      <p:ext uri="{BB962C8B-B14F-4D97-AF65-F5344CB8AC3E}">
        <p14:creationId xmlns:p14="http://schemas.microsoft.com/office/powerpoint/2010/main" val="11047351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fld id="{E3EBCB12-9390-40FD-8C1A-F3E3F41C29E9}" type="datetime1">
              <a:rPr lang="zh-CN" altLang="en-US"/>
              <a:pPr>
                <a:defRPr/>
              </a:pPr>
              <a:t>2020/3/23</a:t>
            </a:fld>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4" name="Rectangle 7"/>
          <p:cNvSpPr>
            <a:spLocks noGrp="1" noChangeArrowheads="1"/>
          </p:cNvSpPr>
          <p:nvPr>
            <p:ph type="sldNum" sz="quarter" idx="12"/>
          </p:nvPr>
        </p:nvSpPr>
        <p:spPr>
          <a:ln/>
        </p:spPr>
        <p:txBody>
          <a:bodyPr/>
          <a:lstStyle>
            <a:lvl1pPr>
              <a:defRPr/>
            </a:lvl1pPr>
          </a:lstStyle>
          <a:p>
            <a:pPr>
              <a:defRPr/>
            </a:pPr>
            <a:fld id="{22CC2844-2EFA-4560-BECA-C2AF2DBFB7C2}" type="slidenum">
              <a:rPr lang="en-US" altLang="zh-CN"/>
              <a:pPr>
                <a:defRPr/>
              </a:pPr>
              <a:t>‹#›</a:t>
            </a:fld>
            <a:endParaRPr lang="en-US" altLang="zh-CN"/>
          </a:p>
        </p:txBody>
      </p:sp>
    </p:spTree>
    <p:extLst>
      <p:ext uri="{BB962C8B-B14F-4D97-AF65-F5344CB8AC3E}">
        <p14:creationId xmlns:p14="http://schemas.microsoft.com/office/powerpoint/2010/main" val="19344925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fld id="{25643853-70AD-4F7F-B652-B153E71BA140}" type="datetime1">
              <a:rPr lang="zh-CN" altLang="en-US"/>
              <a:pPr>
                <a:defRPr/>
              </a:pPr>
              <a:t>2020/3/23</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pPr>
              <a:defRPr/>
            </a:pPr>
            <a:fld id="{95848B86-F846-4997-89EC-ABC0E1541608}" type="slidenum">
              <a:rPr lang="en-US" altLang="zh-CN"/>
              <a:pPr>
                <a:defRPr/>
              </a:pPr>
              <a:t>‹#›</a:t>
            </a:fld>
            <a:endParaRPr lang="en-US" altLang="zh-CN"/>
          </a:p>
        </p:txBody>
      </p:sp>
    </p:spTree>
    <p:extLst>
      <p:ext uri="{BB962C8B-B14F-4D97-AF65-F5344CB8AC3E}">
        <p14:creationId xmlns:p14="http://schemas.microsoft.com/office/powerpoint/2010/main" val="2052401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fld id="{C5274A79-79C3-40FD-9B55-0B9C1228814A}" type="datetime1">
              <a:rPr lang="zh-CN" altLang="en-US"/>
              <a:pPr>
                <a:defRPr/>
              </a:pPr>
              <a:t>2020/3/23</a:t>
            </a:fld>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en-US" altLang="zh-CN"/>
              <a:t>linwei@cuc.edu.cn</a:t>
            </a:r>
          </a:p>
        </p:txBody>
      </p:sp>
      <p:sp>
        <p:nvSpPr>
          <p:cNvPr id="7" name="Rectangle 7"/>
          <p:cNvSpPr>
            <a:spLocks noGrp="1" noChangeArrowheads="1"/>
          </p:cNvSpPr>
          <p:nvPr>
            <p:ph type="sldNum" sz="quarter" idx="12"/>
          </p:nvPr>
        </p:nvSpPr>
        <p:spPr>
          <a:ln/>
        </p:spPr>
        <p:txBody>
          <a:bodyPr/>
          <a:lstStyle>
            <a:lvl1pPr>
              <a:defRPr/>
            </a:lvl1pPr>
          </a:lstStyle>
          <a:p>
            <a:pPr>
              <a:defRPr/>
            </a:pPr>
            <a:fld id="{CF0537B9-B76B-440C-81C1-C45EDF4B4943}" type="slidenum">
              <a:rPr lang="en-US" altLang="zh-CN"/>
              <a:pPr>
                <a:defRPr/>
              </a:pPr>
              <a:t>‹#›</a:t>
            </a:fld>
            <a:endParaRPr lang="en-US" altLang="zh-CN"/>
          </a:p>
        </p:txBody>
      </p:sp>
    </p:spTree>
    <p:extLst>
      <p:ext uri="{BB962C8B-B14F-4D97-AF65-F5344CB8AC3E}">
        <p14:creationId xmlns:p14="http://schemas.microsoft.com/office/powerpoint/2010/main" val="20947365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a:t>单击此处编辑母版标题样式</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单击此处编辑母版文本样式</a:t>
            </a:r>
          </a:p>
          <a:p>
            <a:pPr lvl="1"/>
            <a:r>
              <a:rPr lang="en-US" altLang="zh-CN"/>
              <a:t>第二级</a:t>
            </a:r>
          </a:p>
          <a:p>
            <a:pPr lvl="2"/>
            <a:r>
              <a:rPr lang="en-US" altLang="zh-CN"/>
              <a:t>第三级</a:t>
            </a:r>
          </a:p>
          <a:p>
            <a:pPr lvl="3"/>
            <a:r>
              <a:rPr lang="en-US" altLang="zh-CN"/>
              <a:t>第四级</a:t>
            </a:r>
          </a:p>
          <a:p>
            <a:pPr lvl="4"/>
            <a:r>
              <a:rPr lang="en-US" altLang="zh-CN"/>
              <a:t>第五级</a:t>
            </a:r>
          </a:p>
        </p:txBody>
      </p:sp>
      <p:sp>
        <p:nvSpPr>
          <p:cNvPr id="115717"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latin typeface="Arial" charset="0"/>
                <a:ea typeface="宋体" pitchFamily="2" charset="-122"/>
                <a:cs typeface="+mn-cs"/>
              </a:defRPr>
            </a:lvl1pPr>
          </a:lstStyle>
          <a:p>
            <a:pPr>
              <a:defRPr/>
            </a:pPr>
            <a:fld id="{AFEF2F28-534F-4CAD-B0EF-6CB485844CF2}" type="datetime1">
              <a:rPr lang="zh-CN" altLang="en-US"/>
              <a:pPr>
                <a:defRPr/>
              </a:pPr>
              <a:t>2020/3/23</a:t>
            </a:fld>
            <a:endParaRPr lang="en-US" altLang="zh-CN"/>
          </a:p>
        </p:txBody>
      </p:sp>
      <p:sp>
        <p:nvSpPr>
          <p:cNvPr id="115718"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a:latin typeface="Arial" charset="0"/>
                <a:ea typeface="宋体" pitchFamily="2" charset="-122"/>
                <a:cs typeface="+mn-cs"/>
              </a:defRPr>
            </a:lvl1pPr>
          </a:lstStyle>
          <a:p>
            <a:pPr>
              <a:defRPr/>
            </a:pPr>
            <a:r>
              <a:rPr lang="en-US" altLang="zh-CN"/>
              <a:t>linwei@cuc.edu.cn</a:t>
            </a:r>
          </a:p>
        </p:txBody>
      </p:sp>
      <p:sp>
        <p:nvSpPr>
          <p:cNvPr id="115719"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a:latin typeface="Arial" charset="0"/>
                <a:ea typeface="宋体" pitchFamily="2" charset="-122"/>
                <a:cs typeface="+mn-cs"/>
              </a:defRPr>
            </a:lvl1pPr>
          </a:lstStyle>
          <a:p>
            <a:pPr>
              <a:defRPr/>
            </a:pPr>
            <a:fld id="{94D01201-ED3A-43E9-B3C3-56BA540E6257}" type="slidenum">
              <a:rPr lang="en-US" altLang="zh-CN"/>
              <a:pPr>
                <a:defRPr/>
              </a:pPr>
              <a:t>‹#›</a:t>
            </a:fld>
            <a:endParaRPr lang="en-US" altLang="zh-CN"/>
          </a:p>
        </p:txBody>
      </p:sp>
      <p:grpSp>
        <p:nvGrpSpPr>
          <p:cNvPr id="1032" name="Group 8"/>
          <p:cNvGrpSpPr>
            <a:grpSpLocks/>
          </p:cNvGrpSpPr>
          <p:nvPr/>
        </p:nvGrpSpPr>
        <p:grpSpPr bwMode="auto">
          <a:xfrm>
            <a:off x="8153400" y="152400"/>
            <a:ext cx="792163" cy="1295400"/>
            <a:chOff x="5136" y="960"/>
            <a:chExt cx="528" cy="864"/>
          </a:xfrm>
        </p:grpSpPr>
        <p:sp>
          <p:nvSpPr>
            <p:cNvPr id="1033"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34"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35"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36"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37"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38"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39" name="Oval 15"/>
            <p:cNvSpPr>
              <a:spLocks noChangeArrowheads="1"/>
            </p:cNvSpPr>
            <p:nvPr/>
          </p:nvSpPr>
          <p:spPr bwMode="auto">
            <a:xfrm>
              <a:off x="5472" y="1072"/>
              <a:ext cx="73" cy="77"/>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40" name="Oval 16"/>
            <p:cNvSpPr>
              <a:spLocks noChangeArrowheads="1"/>
            </p:cNvSpPr>
            <p:nvPr/>
          </p:nvSpPr>
          <p:spPr bwMode="auto">
            <a:xfrm>
              <a:off x="5136" y="1184"/>
              <a:ext cx="80"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41" name="Oval 17"/>
            <p:cNvSpPr>
              <a:spLocks noChangeArrowheads="1"/>
            </p:cNvSpPr>
            <p:nvPr/>
          </p:nvSpPr>
          <p:spPr bwMode="auto">
            <a:xfrm>
              <a:off x="5248" y="1184"/>
              <a:ext cx="79" cy="73"/>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42" name="Oval 18"/>
            <p:cNvSpPr>
              <a:spLocks noChangeArrowheads="1"/>
            </p:cNvSpPr>
            <p:nvPr/>
          </p:nvSpPr>
          <p:spPr bwMode="auto">
            <a:xfrm>
              <a:off x="5360" y="1184"/>
              <a:ext cx="76"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43" name="Oval 19"/>
            <p:cNvSpPr>
              <a:spLocks noChangeArrowheads="1"/>
            </p:cNvSpPr>
            <p:nvPr/>
          </p:nvSpPr>
          <p:spPr bwMode="auto">
            <a:xfrm>
              <a:off x="5472" y="1184"/>
              <a:ext cx="73" cy="73"/>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44" name="Oval 20"/>
            <p:cNvSpPr>
              <a:spLocks noChangeArrowheads="1"/>
            </p:cNvSpPr>
            <p:nvPr/>
          </p:nvSpPr>
          <p:spPr bwMode="auto">
            <a:xfrm>
              <a:off x="5584" y="1184"/>
              <a:ext cx="80" cy="73"/>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45"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46"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47"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48" name="Oval 24"/>
            <p:cNvSpPr>
              <a:spLocks noChangeArrowheads="1"/>
            </p:cNvSpPr>
            <p:nvPr/>
          </p:nvSpPr>
          <p:spPr bwMode="auto">
            <a:xfrm>
              <a:off x="5472" y="1296"/>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49"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50"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51"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52" name="Oval 28"/>
            <p:cNvSpPr>
              <a:spLocks noChangeArrowheads="1"/>
            </p:cNvSpPr>
            <p:nvPr/>
          </p:nvSpPr>
          <p:spPr bwMode="auto">
            <a:xfrm>
              <a:off x="5472" y="1408"/>
              <a:ext cx="73" cy="80"/>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53"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54"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55"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56"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57" name="Oval 33"/>
            <p:cNvSpPr>
              <a:spLocks noChangeArrowheads="1"/>
            </p:cNvSpPr>
            <p:nvPr/>
          </p:nvSpPr>
          <p:spPr bwMode="auto">
            <a:xfrm>
              <a:off x="5472" y="1520"/>
              <a:ext cx="73" cy="79"/>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58"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59"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60"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61" name="Oval 37"/>
            <p:cNvSpPr>
              <a:spLocks noChangeArrowheads="1"/>
            </p:cNvSpPr>
            <p:nvPr/>
          </p:nvSpPr>
          <p:spPr bwMode="auto">
            <a:xfrm>
              <a:off x="5472" y="1632"/>
              <a:ext cx="73" cy="75"/>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62"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sp>
          <p:nvSpPr>
            <p:cNvPr id="1063" name="Oval 39"/>
            <p:cNvSpPr>
              <a:spLocks noChangeArrowheads="1"/>
            </p:cNvSpPr>
            <p:nvPr/>
          </p:nvSpPr>
          <p:spPr bwMode="auto">
            <a:xfrm>
              <a:off x="5472" y="1744"/>
              <a:ext cx="73" cy="80"/>
            </a:xfrm>
            <a:prstGeom prst="ellipse">
              <a:avLst/>
            </a:prstGeom>
            <a:solidFill>
              <a:schemeClr val="folHlink"/>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zh-CN" altLang="en-US"/>
            </a:p>
          </p:txBody>
        </p:sp>
      </p:grpSp>
    </p:spTree>
  </p:cSld>
  <p:clrMap bg1="lt1" tx1="dk1" bg2="lt2" tx2="dk2" accent1="accent1" accent2="accent2" accent3="accent3" accent4="accent4" accent5="accent5" accent6="accent6" hlink="hlink" folHlink="folHlink"/>
  <p:sldLayoutIdLst>
    <p:sldLayoutId id="2147483789" r:id="rId1"/>
    <p:sldLayoutId id="2147483777" r:id="rId2"/>
    <p:sldLayoutId id="2147483778" r:id="rId3"/>
    <p:sldLayoutId id="2147483779" r:id="rId4"/>
    <p:sldLayoutId id="2147483780" r:id="rId5"/>
    <p:sldLayoutId id="2147483781" r:id="rId6"/>
    <p:sldLayoutId id="2147483782" r:id="rId7"/>
    <p:sldLayoutId id="2147483783" r:id="rId8"/>
    <p:sldLayoutId id="2147483784" r:id="rId9"/>
    <p:sldLayoutId id="2147483785" r:id="rId10"/>
    <p:sldLayoutId id="2147483786" r:id="rId11"/>
    <p:sldLayoutId id="2147483787" r:id="rId12"/>
    <p:sldLayoutId id="2147483788" r:id="rId13"/>
  </p:sldLayoutIdLst>
  <p:hf hdr="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7.wmf"/></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linwei@cuc.edu.c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www-03.ibm.com/systems/storage/media/lto_800gb/"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47.png"/><Relationship Id="rId5" Type="http://schemas.openxmlformats.org/officeDocument/2006/relationships/oleObject" Target="../embeddings/oleObject3.bin"/><Relationship Id="rId4" Type="http://schemas.openxmlformats.org/officeDocument/2006/relationships/image" Target="../media/image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71.png"/><Relationship Id="rId4" Type="http://schemas.openxmlformats.org/officeDocument/2006/relationships/oleObject" Target="../embeddings/oleObject4.bin"/></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3032125"/>
            <a:ext cx="2881312" cy="28813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sq">
                <a:solidFill>
                  <a:srgbClr val="000000"/>
                </a:solidFill>
                <a:miter lim="800000"/>
                <a:headEnd type="none" w="sm" len="sm"/>
                <a:tailEnd type="none" w="sm" len="sm"/>
              </a14:hiddenLine>
            </a:ext>
          </a:extLst>
        </p:spPr>
      </p:pic>
      <p:sp>
        <p:nvSpPr>
          <p:cNvPr id="4" name="Rectangle 6"/>
          <p:cNvSpPr>
            <a:spLocks noChangeArrowheads="1"/>
          </p:cNvSpPr>
          <p:nvPr/>
        </p:nvSpPr>
        <p:spPr bwMode="auto">
          <a:xfrm>
            <a:off x="0" y="1484313"/>
            <a:ext cx="7164388" cy="842411"/>
          </a:xfrm>
          <a:prstGeom prst="rect">
            <a:avLst/>
          </a:prstGeom>
          <a:noFill/>
          <a:ln>
            <a:noFill/>
          </a:ln>
          <a:effectLst>
            <a:outerShdw blurRad="63500" dist="38099" dir="2700000" algn="ctr" rotWithShape="0">
              <a:schemeClr val="bg2">
                <a:alpha val="74998"/>
              </a:scheme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lIns="90000" tIns="46800" rIns="90000" bIns="46800">
            <a:spAutoFit/>
          </a:bodyPr>
          <a:lstStyle/>
          <a:p>
            <a:pPr marL="742950" indent="-285750" algn="r">
              <a:lnSpc>
                <a:spcPct val="90000"/>
              </a:lnSpc>
              <a:buClr>
                <a:schemeClr val="folHlink"/>
              </a:buClr>
              <a:buSzPct val="65000"/>
              <a:buFont typeface="Wingdings" charset="0"/>
              <a:buNone/>
            </a:pPr>
            <a:r>
              <a:rPr lang="en-US" sz="5400" b="1" dirty="0">
                <a:cs typeface="宋体" charset="0"/>
              </a:rPr>
              <a:t>Computer Networks</a:t>
            </a:r>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3"/>
          <p:cNvSpPr>
            <a:spLocks noGrp="1" noChangeArrowheads="1"/>
          </p:cNvSpPr>
          <p:nvPr>
            <p:ph type="title"/>
          </p:nvPr>
        </p:nvSpPr>
        <p:spPr/>
        <p:txBody>
          <a:bodyPr/>
          <a:lstStyle/>
          <a:p>
            <a:r>
              <a:rPr lang="en-US" altLang="zh-CN"/>
              <a:t>Fourier </a:t>
            </a:r>
            <a:r>
              <a:rPr lang="fr-FR" altLang="zh-CN"/>
              <a:t>Equation </a:t>
            </a:r>
            <a:endParaRPr lang="en-US" altLang="zh-CN"/>
          </a:p>
        </p:txBody>
      </p:sp>
      <p:sp>
        <p:nvSpPr>
          <p:cNvPr id="13315" name="日期占位符 8"/>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36BF5268-388D-4B8B-AAE3-A36B5606954D}" type="datetime1">
              <a:rPr lang="zh-CN" altLang="en-US" smtClean="0"/>
              <a:pPr>
                <a:defRPr/>
              </a:pPr>
              <a:t>2020/3/23</a:t>
            </a:fld>
            <a:endParaRPr lang="en-US" altLang="zh-CN"/>
          </a:p>
        </p:txBody>
      </p:sp>
      <p:sp>
        <p:nvSpPr>
          <p:cNvPr id="13316" name="页脚占位符 6"/>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a:t>linwei@cuc.edu.cn</a:t>
            </a:r>
          </a:p>
        </p:txBody>
      </p:sp>
      <p:sp>
        <p:nvSpPr>
          <p:cNvPr id="13317" name="灯片编号占位符 7"/>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0C2784E2-29CA-4329-A8A5-2587B4C08C0B}" type="slidenum">
              <a:rPr lang="en-US" altLang="zh-CN" smtClean="0"/>
              <a:pPr>
                <a:defRPr/>
              </a:pPr>
              <a:t>10</a:t>
            </a:fld>
            <a:endParaRPr lang="en-US" altLang="zh-CN"/>
          </a:p>
        </p:txBody>
      </p:sp>
      <p:sp>
        <p:nvSpPr>
          <p:cNvPr id="13318" name="Content Placeholder 19"/>
          <p:cNvSpPr>
            <a:spLocks noGrp="1"/>
          </p:cNvSpPr>
          <p:nvPr>
            <p:ph idx="1"/>
          </p:nvPr>
        </p:nvSpPr>
        <p:spPr/>
        <p:txBody>
          <a:bodyPr/>
          <a:lstStyle/>
          <a:p>
            <a:r>
              <a:rPr lang="en-US" dirty="0"/>
              <a:t>A data signal that has a finite duration can be handled by just imagining that it repeats the entire pattern over  and over forever.</a:t>
            </a:r>
          </a:p>
          <a:p>
            <a:r>
              <a:rPr lang="en-US" dirty="0"/>
              <a:t>The </a:t>
            </a:r>
            <a:r>
              <a:rPr lang="en-US" altLang="zh-CN" dirty="0">
                <a:latin typeface="Comic Sans MS" pitchFamily="66" charset="0"/>
              </a:rPr>
              <a:t>A</a:t>
            </a:r>
            <a:r>
              <a:rPr lang="en-US" altLang="zh-CN" baseline="-25000" dirty="0">
                <a:latin typeface="Comic Sans MS" pitchFamily="66" charset="0"/>
              </a:rPr>
              <a:t>n</a:t>
            </a:r>
            <a:r>
              <a:rPr lang="en-US" altLang="zh-CN" dirty="0">
                <a:latin typeface="Comic Sans MS" pitchFamily="66" charset="0"/>
              </a:rPr>
              <a:t> and </a:t>
            </a:r>
            <a:r>
              <a:rPr lang="en-US" altLang="zh-CN" dirty="0" err="1">
                <a:latin typeface="Comic Sans MS" pitchFamily="66" charset="0"/>
              </a:rPr>
              <a:t>B</a:t>
            </a:r>
            <a:r>
              <a:rPr lang="en-US" altLang="zh-CN" baseline="-25000" dirty="0" err="1">
                <a:latin typeface="Comic Sans MS" pitchFamily="66" charset="0"/>
              </a:rPr>
              <a:t>n</a:t>
            </a:r>
            <a:r>
              <a:rPr lang="en-US" altLang="zh-CN" dirty="0">
                <a:latin typeface="Comic Sans MS" pitchFamily="66" charset="0"/>
              </a:rPr>
              <a:t> amplitudes and C can be computed for any given g(t):</a:t>
            </a:r>
            <a:endParaRPr lang="en-US" dirty="0"/>
          </a:p>
        </p:txBody>
      </p:sp>
      <p:pic>
        <p:nvPicPr>
          <p:cNvPr id="133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7488" y="4495800"/>
            <a:ext cx="8582025" cy="1047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05475"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CFD0F5A-94B1-48EB-879D-54BB349E4A85}" type="slidenum">
              <a:rPr lang="en-US" altLang="zh-CN" smtClean="0"/>
              <a:pPr eaLnBrk="1" hangingPunct="1">
                <a:defRPr/>
              </a:pPr>
              <a:t>100</a:t>
            </a:fld>
            <a:endParaRPr lang="en-US" altLang="zh-CN"/>
          </a:p>
        </p:txBody>
      </p:sp>
      <p:sp>
        <p:nvSpPr>
          <p:cNvPr id="105476" name="Rectangle 2"/>
          <p:cNvSpPr>
            <a:spLocks noGrp="1" noChangeArrowheads="1"/>
          </p:cNvSpPr>
          <p:nvPr>
            <p:ph type="title"/>
          </p:nvPr>
        </p:nvSpPr>
        <p:spPr/>
        <p:txBody>
          <a:bodyPr/>
          <a:lstStyle/>
          <a:p>
            <a:pPr eaLnBrk="1" hangingPunct="1"/>
            <a:r>
              <a:rPr lang="en-US" altLang="zh-CN" sz="3600"/>
              <a:t>Community Antenna Television</a:t>
            </a:r>
          </a:p>
        </p:txBody>
      </p:sp>
      <p:sp>
        <p:nvSpPr>
          <p:cNvPr id="105477" name="Rectangle 3"/>
          <p:cNvSpPr>
            <a:spLocks noGrp="1" noChangeArrowheads="1"/>
          </p:cNvSpPr>
          <p:nvPr>
            <p:ph type="body" idx="1"/>
          </p:nvPr>
        </p:nvSpPr>
        <p:spPr>
          <a:xfrm>
            <a:off x="457200" y="5330825"/>
            <a:ext cx="8229600" cy="800100"/>
          </a:xfrm>
        </p:spPr>
        <p:txBody>
          <a:bodyPr/>
          <a:lstStyle/>
          <a:p>
            <a:pPr algn="ctr" eaLnBrk="1" hangingPunct="1">
              <a:buFont typeface="Wingdings" pitchFamily="2" charset="2"/>
              <a:buNone/>
            </a:pPr>
            <a:r>
              <a:rPr lang="en-US" altLang="zh-CN"/>
              <a:t>An early cable television system.</a:t>
            </a:r>
          </a:p>
        </p:txBody>
      </p:sp>
      <p:pic>
        <p:nvPicPr>
          <p:cNvPr id="105478" name="Picture 4" descr="2-4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5425" y="2212975"/>
            <a:ext cx="8442325" cy="2505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5479"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1045892-D5FA-4CDA-92F2-DC702F10659D}"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06499"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CAEDF0E-36A1-44C2-9A55-05128F71BCDE}" type="slidenum">
              <a:rPr lang="en-US" altLang="zh-CN" smtClean="0"/>
              <a:pPr eaLnBrk="1" hangingPunct="1">
                <a:defRPr/>
              </a:pPr>
              <a:t>101</a:t>
            </a:fld>
            <a:endParaRPr lang="en-US" altLang="zh-CN"/>
          </a:p>
        </p:txBody>
      </p:sp>
      <p:pic>
        <p:nvPicPr>
          <p:cNvPr id="106500" name="Picture 4" descr="2-47"/>
          <p:cNvPicPr>
            <a:picLocks noChangeAspect="1" noChangeArrowheads="1"/>
          </p:cNvPicPr>
          <p:nvPr/>
        </p:nvPicPr>
        <p:blipFill>
          <a:blip r:embed="rId3">
            <a:extLst>
              <a:ext uri="{28A0092B-C50C-407E-A947-70E740481C1C}">
                <a14:useLocalDpi xmlns:a14="http://schemas.microsoft.com/office/drawing/2010/main" val="0"/>
              </a:ext>
            </a:extLst>
          </a:blip>
          <a:srcRect b="44302"/>
          <a:stretch>
            <a:fillRect/>
          </a:stretch>
        </p:blipFill>
        <p:spPr bwMode="auto">
          <a:xfrm>
            <a:off x="1041400" y="1616075"/>
            <a:ext cx="7158038" cy="419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6501" name="Rectangle 2"/>
          <p:cNvSpPr>
            <a:spLocks noGrp="1" noChangeArrowheads="1"/>
          </p:cNvSpPr>
          <p:nvPr>
            <p:ph type="title"/>
          </p:nvPr>
        </p:nvSpPr>
        <p:spPr/>
        <p:txBody>
          <a:bodyPr/>
          <a:lstStyle/>
          <a:p>
            <a:pPr eaLnBrk="1" hangingPunct="1"/>
            <a:r>
              <a:rPr lang="en-US" altLang="zh-CN"/>
              <a:t>Internet over Cable </a:t>
            </a:r>
          </a:p>
        </p:txBody>
      </p:sp>
      <p:sp>
        <p:nvSpPr>
          <p:cNvPr id="106502" name="Rectangle 3"/>
          <p:cNvSpPr>
            <a:spLocks noGrp="1" noChangeArrowheads="1"/>
          </p:cNvSpPr>
          <p:nvPr>
            <p:ph type="body" idx="1"/>
          </p:nvPr>
        </p:nvSpPr>
        <p:spPr>
          <a:xfrm>
            <a:off x="1662113" y="5675313"/>
            <a:ext cx="6537325" cy="533400"/>
          </a:xfrm>
        </p:spPr>
        <p:txBody>
          <a:bodyPr/>
          <a:lstStyle/>
          <a:p>
            <a:pPr eaLnBrk="1" hangingPunct="1">
              <a:buFont typeface="Wingdings" pitchFamily="2" charset="2"/>
              <a:buNone/>
            </a:pPr>
            <a:r>
              <a:rPr lang="en-US" altLang="zh-CN" sz="2400"/>
              <a:t>HFC (Hybrid Fiber Coax) Cable television</a:t>
            </a:r>
          </a:p>
        </p:txBody>
      </p:sp>
      <p:sp>
        <p:nvSpPr>
          <p:cNvPr id="106503"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F22ABAE-899D-41C2-B577-1242853BA58D}"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07523"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2D8F453-AA44-4339-AE69-8792A0B56630}" type="slidenum">
              <a:rPr lang="en-US" altLang="zh-CN" smtClean="0"/>
              <a:pPr eaLnBrk="1" hangingPunct="1">
                <a:defRPr/>
              </a:pPr>
              <a:t>102</a:t>
            </a:fld>
            <a:endParaRPr lang="en-US" altLang="zh-CN"/>
          </a:p>
        </p:txBody>
      </p:sp>
      <p:pic>
        <p:nvPicPr>
          <p:cNvPr id="107524" name="Picture 4" descr="2-47"/>
          <p:cNvPicPr>
            <a:picLocks noChangeAspect="1" noChangeArrowheads="1"/>
          </p:cNvPicPr>
          <p:nvPr/>
        </p:nvPicPr>
        <p:blipFill>
          <a:blip r:embed="rId3">
            <a:extLst>
              <a:ext uri="{28A0092B-C50C-407E-A947-70E740481C1C}">
                <a14:useLocalDpi xmlns:a14="http://schemas.microsoft.com/office/drawing/2010/main" val="0"/>
              </a:ext>
            </a:extLst>
          </a:blip>
          <a:srcRect t="53963" b="-2821"/>
          <a:stretch>
            <a:fillRect/>
          </a:stretch>
        </p:blipFill>
        <p:spPr bwMode="auto">
          <a:xfrm>
            <a:off x="930275" y="1311275"/>
            <a:ext cx="7473950" cy="38449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7525" name="Rectangle 2"/>
          <p:cNvSpPr>
            <a:spLocks noGrp="1" noChangeArrowheads="1"/>
          </p:cNvSpPr>
          <p:nvPr>
            <p:ph type="title"/>
          </p:nvPr>
        </p:nvSpPr>
        <p:spPr/>
        <p:txBody>
          <a:bodyPr/>
          <a:lstStyle/>
          <a:p>
            <a:pPr eaLnBrk="1" hangingPunct="1"/>
            <a:r>
              <a:rPr lang="en-US" altLang="zh-CN"/>
              <a:t>Internet over DSL</a:t>
            </a:r>
          </a:p>
        </p:txBody>
      </p:sp>
      <p:sp>
        <p:nvSpPr>
          <p:cNvPr id="107526" name="Rectangle 3"/>
          <p:cNvSpPr>
            <a:spLocks noGrp="1" noChangeArrowheads="1"/>
          </p:cNvSpPr>
          <p:nvPr>
            <p:ph type="body" idx="1"/>
          </p:nvPr>
        </p:nvSpPr>
        <p:spPr>
          <a:xfrm>
            <a:off x="2251075" y="5534025"/>
            <a:ext cx="6435725" cy="596900"/>
          </a:xfrm>
        </p:spPr>
        <p:txBody>
          <a:bodyPr/>
          <a:lstStyle/>
          <a:p>
            <a:pPr eaLnBrk="1" hangingPunct="1">
              <a:buFont typeface="Wingdings" pitchFamily="2" charset="2"/>
              <a:buNone/>
            </a:pPr>
            <a:r>
              <a:rPr lang="en-US" altLang="zh-CN"/>
              <a:t>The fixed telephone system.</a:t>
            </a:r>
          </a:p>
        </p:txBody>
      </p:sp>
      <p:sp>
        <p:nvSpPr>
          <p:cNvPr id="107527"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33F4A29-74E9-4DEE-B86F-BAFD901E47A4}"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08547"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74A1D50-B80D-4985-9F29-F686A150CBBE}" type="slidenum">
              <a:rPr lang="en-US" altLang="zh-CN" smtClean="0"/>
              <a:pPr eaLnBrk="1" hangingPunct="1">
                <a:defRPr/>
              </a:pPr>
              <a:t>103</a:t>
            </a:fld>
            <a:endParaRPr lang="en-US" altLang="zh-CN"/>
          </a:p>
        </p:txBody>
      </p:sp>
      <p:pic>
        <p:nvPicPr>
          <p:cNvPr id="108548" name="Picture 4" descr="2-4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600" y="2154238"/>
            <a:ext cx="8220075" cy="25606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8549" name="Rectangle 2"/>
          <p:cNvSpPr>
            <a:spLocks noGrp="1" noChangeArrowheads="1"/>
          </p:cNvSpPr>
          <p:nvPr>
            <p:ph type="title"/>
          </p:nvPr>
        </p:nvSpPr>
        <p:spPr/>
        <p:txBody>
          <a:bodyPr/>
          <a:lstStyle/>
          <a:p>
            <a:pPr eaLnBrk="1" hangingPunct="1"/>
            <a:r>
              <a:rPr lang="en-US" altLang="zh-CN"/>
              <a:t>Spectrum Allocation</a:t>
            </a:r>
          </a:p>
        </p:txBody>
      </p:sp>
      <p:sp>
        <p:nvSpPr>
          <p:cNvPr id="108550" name="Rectangle 3"/>
          <p:cNvSpPr>
            <a:spLocks noGrp="1" noChangeArrowheads="1"/>
          </p:cNvSpPr>
          <p:nvPr>
            <p:ph type="body" idx="1"/>
          </p:nvPr>
        </p:nvSpPr>
        <p:spPr>
          <a:xfrm>
            <a:off x="1727200" y="4976813"/>
            <a:ext cx="5964238" cy="1054100"/>
          </a:xfrm>
        </p:spPr>
        <p:txBody>
          <a:bodyPr/>
          <a:lstStyle/>
          <a:p>
            <a:pPr algn="ctr" eaLnBrk="1" hangingPunct="1">
              <a:buFont typeface="Wingdings" pitchFamily="2" charset="2"/>
              <a:buNone/>
            </a:pPr>
            <a:r>
              <a:rPr lang="en-US" altLang="zh-CN" sz="2400"/>
              <a:t>Frequency allocation in a typical cable TV system used for Internet access</a:t>
            </a:r>
          </a:p>
        </p:txBody>
      </p:sp>
      <p:sp>
        <p:nvSpPr>
          <p:cNvPr id="108551"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6A1680B0-6B99-40AD-840F-5D7F27A34FAD}"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09571"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0F9A35A-38CE-4546-92BF-D3D5F1C3CCCE}" type="slidenum">
              <a:rPr lang="en-US" altLang="zh-CN" smtClean="0"/>
              <a:pPr eaLnBrk="1" hangingPunct="1">
                <a:defRPr/>
              </a:pPr>
              <a:t>104</a:t>
            </a:fld>
            <a:endParaRPr lang="en-US" altLang="zh-CN"/>
          </a:p>
        </p:txBody>
      </p:sp>
      <p:pic>
        <p:nvPicPr>
          <p:cNvPr id="109572" name="Picture 4" descr="2-4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563" y="1997075"/>
            <a:ext cx="8308975" cy="2624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09573" name="Rectangle 2"/>
          <p:cNvSpPr>
            <a:spLocks noGrp="1" noChangeArrowheads="1"/>
          </p:cNvSpPr>
          <p:nvPr>
            <p:ph type="title"/>
          </p:nvPr>
        </p:nvSpPr>
        <p:spPr/>
        <p:txBody>
          <a:bodyPr/>
          <a:lstStyle/>
          <a:p>
            <a:pPr eaLnBrk="1" hangingPunct="1"/>
            <a:r>
              <a:rPr lang="en-US" altLang="zh-CN"/>
              <a:t>Cable Modems</a:t>
            </a:r>
          </a:p>
        </p:txBody>
      </p:sp>
      <p:sp>
        <p:nvSpPr>
          <p:cNvPr id="109574" name="Rectangle 3"/>
          <p:cNvSpPr>
            <a:spLocks noGrp="1" noChangeArrowheads="1"/>
          </p:cNvSpPr>
          <p:nvPr>
            <p:ph type="body" idx="1"/>
          </p:nvPr>
        </p:nvSpPr>
        <p:spPr>
          <a:xfrm>
            <a:off x="268288" y="5173663"/>
            <a:ext cx="8643937" cy="742950"/>
          </a:xfrm>
        </p:spPr>
        <p:txBody>
          <a:bodyPr/>
          <a:lstStyle/>
          <a:p>
            <a:pPr algn="ctr" eaLnBrk="1" hangingPunct="1">
              <a:lnSpc>
                <a:spcPct val="90000"/>
              </a:lnSpc>
              <a:buFont typeface="Wingdings" pitchFamily="2" charset="2"/>
              <a:buNone/>
            </a:pPr>
            <a:r>
              <a:rPr lang="en-US" altLang="zh-CN" sz="2000"/>
              <a:t>Typical details of the upstream and downstream channels in North America.</a:t>
            </a:r>
          </a:p>
          <a:p>
            <a:pPr algn="ctr" eaLnBrk="1" hangingPunct="1">
              <a:lnSpc>
                <a:spcPct val="90000"/>
              </a:lnSpc>
              <a:buFont typeface="Wingdings" pitchFamily="2" charset="2"/>
              <a:buNone/>
            </a:pPr>
            <a:r>
              <a:rPr lang="en-US" altLang="zh-CN" sz="2000" b="1"/>
              <a:t>DOCSIS (Data Over Cable Service Interface Specification)</a:t>
            </a:r>
            <a:r>
              <a:rPr lang="en-US" altLang="zh-CN" sz="2000"/>
              <a:t> </a:t>
            </a:r>
          </a:p>
        </p:txBody>
      </p:sp>
      <p:sp>
        <p:nvSpPr>
          <p:cNvPr id="109575"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59E781B-CBE9-4A0C-B93B-5DFC72A3086F}"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a:defRPr/>
            </a:pPr>
            <a:r>
              <a:rPr lang="en-US" altLang="zh-CN" dirty="0"/>
              <a:t>End of Ch-2</a:t>
            </a:r>
            <a:endParaRPr lang="zh-CN" altLang="en-US" dirty="0"/>
          </a:p>
        </p:txBody>
      </p:sp>
      <p:sp>
        <p:nvSpPr>
          <p:cNvPr id="110595" name="Text Placeholder 7"/>
          <p:cNvSpPr>
            <a:spLocks noGrp="1"/>
          </p:cNvSpPr>
          <p:nvPr>
            <p:ph type="body" idx="1"/>
          </p:nvPr>
        </p:nvSpPr>
        <p:spPr/>
        <p:txBody>
          <a:bodyPr/>
          <a:lstStyle/>
          <a:p>
            <a:endParaRPr lang="zh-CN" altLang="en-US"/>
          </a:p>
        </p:txBody>
      </p:sp>
      <p:sp>
        <p:nvSpPr>
          <p:cNvPr id="110596"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D28FA95-E4D8-4D14-8E73-CA18A5624FDA}" type="datetime1">
              <a:rPr lang="zh-CN" altLang="en-US" smtClean="0"/>
              <a:pPr eaLnBrk="1" hangingPunct="1">
                <a:defRPr/>
              </a:pPr>
              <a:t>2020/3/23</a:t>
            </a:fld>
            <a:endParaRPr lang="en-US" altLang="zh-CN"/>
          </a:p>
        </p:txBody>
      </p:sp>
      <p:sp>
        <p:nvSpPr>
          <p:cNvPr id="110597"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10598"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1E9F709-115F-45CB-9CDD-AC1DF85588F9}" type="slidenum">
              <a:rPr lang="en-US" altLang="zh-CN" smtClean="0"/>
              <a:pPr eaLnBrk="1" hangingPunct="1">
                <a:defRPr/>
              </a:pPr>
              <a:t>105</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zh-CN"/>
              <a:t>A signal in a real channel</a:t>
            </a:r>
            <a:endParaRPr lang="en-US"/>
          </a:p>
        </p:txBody>
      </p:sp>
      <p:sp>
        <p:nvSpPr>
          <p:cNvPr id="14339" name="Content Placeholder 2"/>
          <p:cNvSpPr>
            <a:spLocks noGrp="1"/>
          </p:cNvSpPr>
          <p:nvPr>
            <p:ph idx="1"/>
          </p:nvPr>
        </p:nvSpPr>
        <p:spPr/>
        <p:txBody>
          <a:bodyPr/>
          <a:lstStyle/>
          <a:p>
            <a:r>
              <a:rPr lang="en-US" sz="2800"/>
              <a:t>The relevance of Fourier Analysis to data communication is that channels affect different frequency signals differently.</a:t>
            </a:r>
          </a:p>
        </p:txBody>
      </p:sp>
      <p:sp>
        <p:nvSpPr>
          <p:cNvPr id="14340"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DCB76E8-D8A7-4FC1-AE42-65B26B6FC17F}" type="datetime1">
              <a:rPr lang="zh-CN" altLang="en-US" smtClean="0"/>
              <a:pPr eaLnBrk="1" hangingPunct="1">
                <a:defRPr/>
              </a:pPr>
              <a:t>2020/3/23</a:t>
            </a:fld>
            <a:endParaRPr lang="en-US" altLang="zh-CN"/>
          </a:p>
        </p:txBody>
      </p:sp>
      <p:sp>
        <p:nvSpPr>
          <p:cNvPr id="14341"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434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6B92B56B-B659-44E5-90E1-C91D89926416}" type="slidenum">
              <a:rPr lang="en-US" altLang="zh-CN" smtClean="0"/>
              <a:pPr eaLnBrk="1" hangingPunct="1">
                <a:defRPr/>
              </a:pPr>
              <a:t>11</a:t>
            </a:fld>
            <a:endParaRPr lang="en-US" altLang="zh-CN"/>
          </a:p>
        </p:txBody>
      </p:sp>
      <p:sp>
        <p:nvSpPr>
          <p:cNvPr id="14343" name="Rectangle 3"/>
          <p:cNvSpPr txBox="1">
            <a:spLocks noChangeArrowheads="1"/>
          </p:cNvSpPr>
          <p:nvPr/>
        </p:nvSpPr>
        <p:spPr bwMode="auto">
          <a:xfrm>
            <a:off x="1755775" y="5364163"/>
            <a:ext cx="6459538"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r>
              <a:rPr lang="en-US" sz="2000"/>
              <a:t>A</a:t>
            </a:r>
            <a:r>
              <a:rPr lang="en-US" sz="2800"/>
              <a:t> </a:t>
            </a:r>
            <a:r>
              <a:rPr lang="en-US" sz="2000"/>
              <a:t>binary signal and its root-mean-square </a:t>
            </a:r>
            <a:br>
              <a:rPr lang="en-US" sz="2000"/>
            </a:br>
            <a:r>
              <a:rPr lang="en-US" sz="2000"/>
              <a:t>Fourier amplitudes</a:t>
            </a:r>
            <a:r>
              <a:rPr lang="en-US" sz="2800"/>
              <a:t>.</a:t>
            </a:r>
          </a:p>
        </p:txBody>
      </p:sp>
      <p:pic>
        <p:nvPicPr>
          <p:cNvPr id="143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300" y="3216275"/>
            <a:ext cx="7764463" cy="21669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页脚占位符 5"/>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5363" name="灯片编号占位符 6"/>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B278596-2F28-4359-B26D-B92EE009E62F}" type="slidenum">
              <a:rPr lang="en-US" altLang="zh-CN" smtClean="0"/>
              <a:pPr eaLnBrk="1" hangingPunct="1">
                <a:defRPr/>
              </a:pPr>
              <a:t>12</a:t>
            </a:fld>
            <a:endParaRPr lang="en-US" altLang="zh-CN"/>
          </a:p>
        </p:txBody>
      </p:sp>
      <p:sp>
        <p:nvSpPr>
          <p:cNvPr id="15364" name="Rectangle 2"/>
          <p:cNvSpPr>
            <a:spLocks noGrp="1" noChangeArrowheads="1"/>
          </p:cNvSpPr>
          <p:nvPr>
            <p:ph type="title"/>
          </p:nvPr>
        </p:nvSpPr>
        <p:spPr/>
        <p:txBody>
          <a:bodyPr/>
          <a:lstStyle/>
          <a:p>
            <a:pPr eaLnBrk="1" hangingPunct="1"/>
            <a:r>
              <a:rPr lang="en-US" altLang="zh-CN"/>
              <a:t>rms</a:t>
            </a:r>
          </a:p>
        </p:txBody>
      </p:sp>
      <p:sp>
        <p:nvSpPr>
          <p:cNvPr id="15365" name="Rectangle 3"/>
          <p:cNvSpPr>
            <a:spLocks noGrp="1" noChangeArrowheads="1"/>
          </p:cNvSpPr>
          <p:nvPr>
            <p:ph type="body" sz="half" idx="1"/>
          </p:nvPr>
        </p:nvSpPr>
        <p:spPr>
          <a:xfrm>
            <a:off x="457200" y="1719263"/>
            <a:ext cx="8053388" cy="4411662"/>
          </a:xfrm>
        </p:spPr>
        <p:txBody>
          <a:bodyPr/>
          <a:lstStyle/>
          <a:p>
            <a:pPr eaLnBrk="1" hangingPunct="1"/>
            <a:r>
              <a:rPr lang="en-US" altLang="zh-CN"/>
              <a:t>The root-mean-square amplitudes,</a:t>
            </a:r>
          </a:p>
          <a:p>
            <a:pPr eaLnBrk="1" hangingPunct="1">
              <a:buFont typeface="Wingdings" pitchFamily="2" charset="2"/>
              <a:buNone/>
            </a:pPr>
            <a:r>
              <a:rPr lang="en-US" altLang="zh-CN"/>
              <a:t>                                                             , </a:t>
            </a:r>
          </a:p>
          <a:p>
            <a:pPr eaLnBrk="1" hangingPunct="1">
              <a:buFont typeface="Wingdings" pitchFamily="2" charset="2"/>
              <a:buNone/>
            </a:pPr>
            <a:endParaRPr lang="en-US" altLang="zh-CN"/>
          </a:p>
          <a:p>
            <a:pPr eaLnBrk="1" hangingPunct="1">
              <a:buFont typeface="Wingdings" pitchFamily="2" charset="2"/>
              <a:buNone/>
            </a:pPr>
            <a:r>
              <a:rPr lang="en-US" altLang="zh-CN"/>
              <a:t>     which are displayed on the right-hand of figure, are of interest because their squares are proportional to the energy transmitted at the corresponding frequency. </a:t>
            </a:r>
            <a:endParaRPr lang="zh-CN" altLang="en-US"/>
          </a:p>
        </p:txBody>
      </p:sp>
      <p:graphicFrame>
        <p:nvGraphicFramePr>
          <p:cNvPr id="15366" name="Object 4"/>
          <p:cNvGraphicFramePr>
            <a:graphicFrameLocks noGrp="1" noChangeAspect="1"/>
          </p:cNvGraphicFramePr>
          <p:nvPr>
            <p:ph sz="half" idx="2"/>
          </p:nvPr>
        </p:nvGraphicFramePr>
        <p:xfrm>
          <a:off x="3186113" y="2303463"/>
          <a:ext cx="2849562" cy="809625"/>
        </p:xfrm>
        <a:graphic>
          <a:graphicData uri="http://schemas.openxmlformats.org/presentationml/2006/ole">
            <mc:AlternateContent xmlns:mc="http://schemas.openxmlformats.org/markup-compatibility/2006">
              <mc:Choice xmlns:v="urn:schemas-microsoft-com:vml" Requires="v">
                <p:oleObj spid="_x0000_s15418" name="公式" r:id="rId3" imgW="1028254" imgH="291973" progId="Equation.3">
                  <p:embed/>
                </p:oleObj>
              </mc:Choice>
              <mc:Fallback>
                <p:oleObj name="公式" r:id="rId3" imgW="1028254" imgH="291973" progId="Equation.3">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6113" y="2303463"/>
                        <a:ext cx="2849562" cy="809625"/>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5367"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B523E1E-E9F1-4681-B7D5-F4F64181787F}"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p:cNvSpPr>
            <a:spLocks noGrp="1"/>
          </p:cNvSpPr>
          <p:nvPr>
            <p:ph type="title"/>
          </p:nvPr>
        </p:nvSpPr>
        <p:spPr/>
        <p:txBody>
          <a:bodyPr/>
          <a:lstStyle/>
          <a:p>
            <a:r>
              <a:rPr lang="en-US" altLang="zh-CN"/>
              <a:t>Bandwidth-Limited Signals</a:t>
            </a:r>
            <a:endParaRPr lang="en-US"/>
          </a:p>
        </p:txBody>
      </p:sp>
      <p:sp>
        <p:nvSpPr>
          <p:cNvPr id="16387"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5330ACD-2ABE-49DD-8E5B-D9B62D2D0207}" type="datetime1">
              <a:rPr lang="zh-CN" altLang="en-US" smtClean="0"/>
              <a:pPr eaLnBrk="1" hangingPunct="1">
                <a:defRPr/>
              </a:pPr>
              <a:t>2020/3/23</a:t>
            </a:fld>
            <a:endParaRPr lang="en-US" altLang="zh-CN"/>
          </a:p>
        </p:txBody>
      </p:sp>
      <p:sp>
        <p:nvSpPr>
          <p:cNvPr id="16388"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6389"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D90B39C-8F2A-4311-B628-7A45599F4681}" type="slidenum">
              <a:rPr lang="en-US" altLang="zh-CN" smtClean="0"/>
              <a:pPr eaLnBrk="1" hangingPunct="1">
                <a:defRPr/>
              </a:pPr>
              <a:t>13</a:t>
            </a:fld>
            <a:endParaRPr lang="en-US" altLang="zh-CN"/>
          </a:p>
        </p:txBody>
      </p:sp>
      <p:pic>
        <p:nvPicPr>
          <p:cNvPr id="163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13" y="1393825"/>
            <a:ext cx="5372100" cy="12715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7838" y="2535238"/>
            <a:ext cx="5461000" cy="12303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2"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2600" y="3665538"/>
            <a:ext cx="5307013" cy="1362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16393"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75" y="4943475"/>
            <a:ext cx="5354638" cy="1347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6394" name="Rectangle 10"/>
          <p:cNvSpPr>
            <a:spLocks noChangeArrowheads="1"/>
          </p:cNvSpPr>
          <p:nvPr/>
        </p:nvSpPr>
        <p:spPr bwMode="auto">
          <a:xfrm>
            <a:off x="5789613" y="3151188"/>
            <a:ext cx="2990850" cy="9223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r>
              <a:rPr lang="en-US" altLang="zh-CN"/>
              <a:t>(b) – (c) Successive approximations to the original signal.</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7411"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3191A75-B4CD-46E1-B606-E1C67014F242}" type="slidenum">
              <a:rPr lang="en-US" altLang="zh-CN" smtClean="0"/>
              <a:pPr eaLnBrk="1" hangingPunct="1">
                <a:defRPr/>
              </a:pPr>
              <a:t>14</a:t>
            </a:fld>
            <a:endParaRPr lang="en-US" altLang="zh-CN"/>
          </a:p>
        </p:txBody>
      </p:sp>
      <p:sp>
        <p:nvSpPr>
          <p:cNvPr id="17412" name="Rectangle 4"/>
          <p:cNvSpPr>
            <a:spLocks noGrp="1" noChangeArrowheads="1"/>
          </p:cNvSpPr>
          <p:nvPr>
            <p:ph type="body" idx="1"/>
          </p:nvPr>
        </p:nvSpPr>
        <p:spPr>
          <a:xfrm>
            <a:off x="457200" y="1719263"/>
            <a:ext cx="8342313" cy="4411662"/>
          </a:xfrm>
        </p:spPr>
        <p:txBody>
          <a:bodyPr/>
          <a:lstStyle/>
          <a:p>
            <a:pPr eaLnBrk="1" hangingPunct="1">
              <a:lnSpc>
                <a:spcPct val="90000"/>
              </a:lnSpc>
            </a:pPr>
            <a:r>
              <a:rPr lang="en-US" altLang="zh-CN" sz="2800" dirty="0"/>
              <a:t>All transmission facilities diminish different Fourier components by different amounts, thus introducing </a:t>
            </a:r>
            <a:r>
              <a:rPr lang="en-US" altLang="zh-CN" sz="2800" b="1" dirty="0">
                <a:solidFill>
                  <a:srgbClr val="FF0000"/>
                </a:solidFill>
              </a:rPr>
              <a:t>distortion</a:t>
            </a:r>
            <a:r>
              <a:rPr lang="en-US" altLang="zh-CN" sz="2800" dirty="0"/>
              <a:t>.</a:t>
            </a:r>
          </a:p>
          <a:p>
            <a:pPr eaLnBrk="1" hangingPunct="1">
              <a:lnSpc>
                <a:spcPct val="90000"/>
              </a:lnSpc>
            </a:pPr>
            <a:r>
              <a:rPr lang="en-US" altLang="zh-CN" sz="2800" dirty="0"/>
              <a:t>Usually, for a </a:t>
            </a:r>
            <a:r>
              <a:rPr lang="en-US" altLang="zh-CN" sz="2800" b="1" dirty="0">
                <a:solidFill>
                  <a:srgbClr val="FF0000"/>
                </a:solidFill>
              </a:rPr>
              <a:t>wire</a:t>
            </a:r>
            <a:r>
              <a:rPr lang="en-US" altLang="zh-CN" sz="2800" dirty="0"/>
              <a:t>, the amplitudes are transmitted undiminished from 0 up to some frequency </a:t>
            </a:r>
            <a:r>
              <a:rPr lang="en-US" altLang="zh-CN" sz="3200" b="1" dirty="0">
                <a:solidFill>
                  <a:srgbClr val="FF0000"/>
                </a:solidFill>
                <a:latin typeface="Comic Sans MS" pitchFamily="66" charset="0"/>
              </a:rPr>
              <a:t>f</a:t>
            </a:r>
            <a:r>
              <a:rPr lang="en-US" altLang="zh-CN" sz="2800" b="1" baseline="-25000" dirty="0">
                <a:solidFill>
                  <a:srgbClr val="FF0000"/>
                </a:solidFill>
                <a:latin typeface="Comic Sans MS" pitchFamily="66" charset="0"/>
              </a:rPr>
              <a:t>c</a:t>
            </a:r>
            <a:r>
              <a:rPr lang="en-US" altLang="zh-CN" sz="2800" dirty="0"/>
              <a:t> [measured in cycles/sec or </a:t>
            </a:r>
            <a:r>
              <a:rPr lang="en-US" altLang="zh-CN" sz="2800" b="1" dirty="0">
                <a:solidFill>
                  <a:srgbClr val="FF0000"/>
                </a:solidFill>
                <a:latin typeface="Comic Sans MS" pitchFamily="66" charset="0"/>
              </a:rPr>
              <a:t>Hertz</a:t>
            </a:r>
            <a:r>
              <a:rPr lang="en-US" altLang="zh-CN" sz="2800" b="1" dirty="0">
                <a:latin typeface="Comic Sans MS" pitchFamily="66" charset="0"/>
              </a:rPr>
              <a:t> </a:t>
            </a:r>
            <a:r>
              <a:rPr lang="en-US" altLang="zh-CN" sz="2800" dirty="0"/>
              <a:t>(</a:t>
            </a:r>
            <a:r>
              <a:rPr lang="en-US" altLang="zh-CN" sz="2800" b="1" dirty="0">
                <a:latin typeface="Comic Sans MS" pitchFamily="66" charset="0"/>
              </a:rPr>
              <a:t>Hz</a:t>
            </a:r>
            <a:r>
              <a:rPr lang="en-US" altLang="zh-CN" sz="2800" dirty="0"/>
              <a:t>)] with all frequencies above this cutoff frequency attenuated. </a:t>
            </a:r>
          </a:p>
          <a:p>
            <a:pPr eaLnBrk="1" hangingPunct="1">
              <a:lnSpc>
                <a:spcPct val="90000"/>
              </a:lnSpc>
            </a:pPr>
            <a:r>
              <a:rPr lang="en-US" altLang="zh-CN" sz="2800" dirty="0"/>
              <a:t>The range of frequencies transmitted without being strongly attenuated is called the </a:t>
            </a:r>
            <a:r>
              <a:rPr lang="en-US" altLang="zh-CN" sz="2800" b="1" dirty="0">
                <a:solidFill>
                  <a:srgbClr val="FF0000"/>
                </a:solidFill>
              </a:rPr>
              <a:t>bandwidth</a:t>
            </a:r>
            <a:r>
              <a:rPr lang="en-US" altLang="zh-CN" sz="2800" dirty="0"/>
              <a:t>.</a:t>
            </a:r>
            <a:endParaRPr lang="zh-CN" altLang="en-US" sz="2800" dirty="0"/>
          </a:p>
        </p:txBody>
      </p:sp>
      <p:sp>
        <p:nvSpPr>
          <p:cNvPr id="17413"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9322673-A657-4EB7-B546-A7B181927FD5}" type="datetime1">
              <a:rPr lang="zh-CN" altLang="en-US" smtClean="0"/>
              <a:pPr eaLnBrk="1" hangingPunct="1">
                <a:defRPr/>
              </a:pPr>
              <a:t>2020/3/23</a:t>
            </a:fld>
            <a:endParaRPr lang="en-US" altLang="zh-CN"/>
          </a:p>
        </p:txBody>
      </p:sp>
      <p:sp>
        <p:nvSpPr>
          <p:cNvPr id="17414" name="Title 11"/>
          <p:cNvSpPr>
            <a:spLocks noGrp="1"/>
          </p:cNvSpPr>
          <p:nvPr>
            <p:ph type="title"/>
          </p:nvPr>
        </p:nvSpPr>
        <p:spPr/>
        <p:txBody>
          <a:bodyPr/>
          <a:lstStyle/>
          <a:p>
            <a:r>
              <a:rPr lang="en-US"/>
              <a:t>Bandwidth</a:t>
            </a:r>
          </a:p>
        </p:txBody>
      </p:sp>
    </p:spTree>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8435"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537FC1D-20FA-4E5A-8E00-3AB1FBC76A3C}" type="slidenum">
              <a:rPr lang="en-US" altLang="zh-CN" smtClean="0"/>
              <a:pPr eaLnBrk="1" hangingPunct="1">
                <a:defRPr/>
              </a:pPr>
              <a:t>15</a:t>
            </a:fld>
            <a:endParaRPr lang="en-US" altLang="zh-CN"/>
          </a:p>
        </p:txBody>
      </p:sp>
      <p:sp>
        <p:nvSpPr>
          <p:cNvPr id="18436" name="Rectangle 2"/>
          <p:cNvSpPr>
            <a:spLocks noGrp="1" noChangeArrowheads="1"/>
          </p:cNvSpPr>
          <p:nvPr>
            <p:ph type="title"/>
          </p:nvPr>
        </p:nvSpPr>
        <p:spPr/>
        <p:txBody>
          <a:bodyPr/>
          <a:lstStyle/>
          <a:p>
            <a:pPr eaLnBrk="1" hangingPunct="1"/>
            <a:r>
              <a:rPr lang="en-US" altLang="zh-CN"/>
              <a:t>The bandwidth property</a:t>
            </a:r>
          </a:p>
        </p:txBody>
      </p:sp>
      <p:sp>
        <p:nvSpPr>
          <p:cNvPr id="18437" name="Rectangle 3"/>
          <p:cNvSpPr>
            <a:spLocks noGrp="1" noChangeArrowheads="1"/>
          </p:cNvSpPr>
          <p:nvPr>
            <p:ph type="body" idx="1"/>
          </p:nvPr>
        </p:nvSpPr>
        <p:spPr/>
        <p:txBody>
          <a:bodyPr/>
          <a:lstStyle/>
          <a:p>
            <a:pPr eaLnBrk="1" hangingPunct="1"/>
            <a:r>
              <a:rPr lang="en-US" altLang="zh-CN"/>
              <a:t>The bandwidth is a physical property of the transmission medium and usually depends on the construction, thickness, and length of the medium. </a:t>
            </a:r>
          </a:p>
          <a:p>
            <a:pPr eaLnBrk="1" hangingPunct="1"/>
            <a:r>
              <a:rPr lang="en-US" altLang="zh-CN" b="1">
                <a:solidFill>
                  <a:srgbClr val="FF0000"/>
                </a:solidFill>
              </a:rPr>
              <a:t>Filters</a:t>
            </a:r>
            <a:r>
              <a:rPr lang="en-US" altLang="zh-CN"/>
              <a:t> are often used to further limit the bandwidth of a signal.</a:t>
            </a:r>
          </a:p>
          <a:p>
            <a:pPr lvl="1" eaLnBrk="1" hangingPunct="1"/>
            <a:r>
              <a:rPr lang="en-US" altLang="zh-CN"/>
              <a:t>802.11 wireless channels are allowed to 20MHz</a:t>
            </a:r>
          </a:p>
          <a:p>
            <a:pPr lvl="1" eaLnBrk="1" hangingPunct="1"/>
            <a:r>
              <a:rPr lang="en-US" altLang="zh-CN"/>
              <a:t>Traditional(analog) television channels occupy 6MHz each(NTSC), on a wire or over the air.</a:t>
            </a:r>
          </a:p>
        </p:txBody>
      </p:sp>
      <p:sp>
        <p:nvSpPr>
          <p:cNvPr id="18438"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6691EA6-735F-4649-9F97-DAFCEBAD50D8}"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9459"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001E23D-3841-40AC-90A3-2A52705037A8}" type="slidenum">
              <a:rPr lang="en-US" altLang="zh-CN" smtClean="0"/>
              <a:pPr eaLnBrk="1" hangingPunct="1">
                <a:defRPr/>
              </a:pPr>
              <a:t>16</a:t>
            </a:fld>
            <a:endParaRPr lang="en-US" altLang="zh-CN"/>
          </a:p>
        </p:txBody>
      </p:sp>
      <p:sp>
        <p:nvSpPr>
          <p:cNvPr id="19460" name="Rectangle 2"/>
          <p:cNvSpPr>
            <a:spLocks noGrp="1" noChangeArrowheads="1"/>
          </p:cNvSpPr>
          <p:nvPr>
            <p:ph type="title"/>
          </p:nvPr>
        </p:nvSpPr>
        <p:spPr/>
        <p:txBody>
          <a:bodyPr/>
          <a:lstStyle/>
          <a:p>
            <a:pPr eaLnBrk="1" hangingPunct="1"/>
            <a:r>
              <a:rPr lang="en-US" altLang="zh-CN" sz="3800"/>
              <a:t>Bandwidth-limited Signals</a:t>
            </a:r>
            <a:endParaRPr lang="zh-CN" altLang="en-US" sz="3800"/>
          </a:p>
        </p:txBody>
      </p:sp>
      <p:sp>
        <p:nvSpPr>
          <p:cNvPr id="19461" name="Rectangle 3"/>
          <p:cNvSpPr>
            <a:spLocks noGrp="1" noChangeArrowheads="1"/>
          </p:cNvSpPr>
          <p:nvPr>
            <p:ph type="body" idx="1"/>
          </p:nvPr>
        </p:nvSpPr>
        <p:spPr/>
        <p:txBody>
          <a:bodyPr/>
          <a:lstStyle/>
          <a:p>
            <a:pPr eaLnBrk="1" hangingPunct="1"/>
            <a:r>
              <a:rPr lang="en-US" altLang="zh-CN" dirty="0"/>
              <a:t>the information that can be carried depends only on the bandwidth and not on the starting and ending freq.</a:t>
            </a:r>
          </a:p>
          <a:p>
            <a:pPr lvl="1" eaLnBrk="1" hangingPunct="1"/>
            <a:r>
              <a:rPr lang="en-US" altLang="zh-CN" dirty="0"/>
              <a:t>Signals that run from 0 up to a maximum frequency are called </a:t>
            </a:r>
            <a:r>
              <a:rPr lang="en-US" altLang="zh-CN" b="1" dirty="0">
                <a:solidFill>
                  <a:srgbClr val="FF0000"/>
                </a:solidFill>
              </a:rPr>
              <a:t>baseband</a:t>
            </a:r>
            <a:r>
              <a:rPr lang="en-US" altLang="zh-CN" dirty="0">
                <a:solidFill>
                  <a:srgbClr val="FF0000"/>
                </a:solidFill>
              </a:rPr>
              <a:t> </a:t>
            </a:r>
            <a:r>
              <a:rPr lang="en-US" altLang="zh-CN" dirty="0"/>
              <a:t>signals.</a:t>
            </a:r>
          </a:p>
          <a:p>
            <a:pPr lvl="1" eaLnBrk="1" hangingPunct="1"/>
            <a:r>
              <a:rPr lang="en-US" altLang="zh-CN" dirty="0"/>
              <a:t>Signals that are shifted to occupy a higher range of frequencies, as is the case for all wireless transmissions, are called </a:t>
            </a:r>
            <a:r>
              <a:rPr lang="en-US" altLang="zh-CN" b="1" dirty="0">
                <a:solidFill>
                  <a:srgbClr val="FF0000"/>
                </a:solidFill>
              </a:rPr>
              <a:t>passband</a:t>
            </a:r>
            <a:r>
              <a:rPr lang="en-US" altLang="zh-CN" dirty="0">
                <a:solidFill>
                  <a:srgbClr val="FF0000"/>
                </a:solidFill>
              </a:rPr>
              <a:t> </a:t>
            </a:r>
            <a:r>
              <a:rPr lang="en-US" altLang="zh-CN" dirty="0"/>
              <a:t>signals.</a:t>
            </a:r>
          </a:p>
          <a:p>
            <a:pPr eaLnBrk="1" hangingPunct="1"/>
            <a:endParaRPr lang="zh-CN" altLang="en-US" dirty="0"/>
          </a:p>
        </p:txBody>
      </p:sp>
      <p:sp>
        <p:nvSpPr>
          <p:cNvPr id="19462"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3D56A3B-5582-4E96-8BC4-86BAE42C8606}"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zh-CN" b="0">
                <a:solidFill>
                  <a:schemeClr val="tx1"/>
                </a:solidFill>
              </a:rPr>
              <a:t>Voice-grade Line</a:t>
            </a:r>
            <a:endParaRPr lang="en-US"/>
          </a:p>
        </p:txBody>
      </p:sp>
      <p:sp>
        <p:nvSpPr>
          <p:cNvPr id="3" name="Content Placeholder 2"/>
          <p:cNvSpPr>
            <a:spLocks noGrp="1"/>
          </p:cNvSpPr>
          <p:nvPr>
            <p:ph idx="1"/>
          </p:nvPr>
        </p:nvSpPr>
        <p:spPr/>
        <p:txBody>
          <a:bodyPr/>
          <a:lstStyle/>
          <a:p>
            <a:pPr>
              <a:defRPr/>
            </a:pPr>
            <a:r>
              <a:rPr lang="en-US" altLang="zh-CN" sz="2400" dirty="0"/>
              <a:t>An ordinary telephone line, often call a </a:t>
            </a:r>
            <a:r>
              <a:rPr lang="en-US" altLang="zh-CN" sz="2400" b="1" dirty="0">
                <a:solidFill>
                  <a:srgbClr val="FF0000"/>
                </a:solidFill>
              </a:rPr>
              <a:t>voice-grade line</a:t>
            </a:r>
            <a:r>
              <a:rPr lang="en-US" altLang="zh-CN" sz="2400" dirty="0"/>
              <a:t>, may have a bandwidth of </a:t>
            </a:r>
            <a:r>
              <a:rPr lang="en-US" altLang="zh-CN" sz="2400" b="1" dirty="0">
                <a:solidFill>
                  <a:srgbClr val="FF0000"/>
                </a:solidFill>
              </a:rPr>
              <a:t>1 MHz </a:t>
            </a:r>
            <a:r>
              <a:rPr lang="en-US" altLang="zh-CN" sz="2400" dirty="0"/>
              <a:t>for short distances, But has an artificially introduced cutoff frequency just above </a:t>
            </a:r>
            <a:r>
              <a:rPr lang="en-US" altLang="zh-CN" sz="2400" b="1" dirty="0">
                <a:solidFill>
                  <a:srgbClr val="FF0000"/>
                </a:solidFill>
              </a:rPr>
              <a:t>3000Hz</a:t>
            </a:r>
            <a:r>
              <a:rPr lang="en-US" altLang="zh-CN" sz="2400" dirty="0"/>
              <a:t>.(telephone companies add a filter restricting each customer to about 3100 Hz).</a:t>
            </a:r>
          </a:p>
          <a:p>
            <a:pPr lvl="1">
              <a:defRPr/>
            </a:pPr>
            <a:r>
              <a:rPr lang="en-US" altLang="zh-CN" dirty="0"/>
              <a:t> </a:t>
            </a:r>
            <a:r>
              <a:rPr lang="en-US" altLang="zh-CN" sz="2400" dirty="0"/>
              <a:t>ex:  given bit rate    </a:t>
            </a:r>
            <a:r>
              <a:rPr lang="en-US" altLang="zh-CN" sz="2400" i="1" dirty="0"/>
              <a:t>b </a:t>
            </a:r>
            <a:r>
              <a:rPr lang="en-US" altLang="zh-CN" sz="2400" dirty="0"/>
              <a:t>bit/sec, </a:t>
            </a:r>
          </a:p>
          <a:p>
            <a:pPr marL="344487" lvl="1" indent="0">
              <a:buFont typeface="Wingdings" pitchFamily="2" charset="2"/>
              <a:buNone/>
              <a:defRPr/>
            </a:pPr>
            <a:r>
              <a:rPr lang="en-US" altLang="zh-CN" sz="2400" dirty="0"/>
              <a:t>            send </a:t>
            </a:r>
            <a:r>
              <a:rPr lang="en-US" altLang="zh-CN" sz="2400" i="1" dirty="0"/>
              <a:t>8</a:t>
            </a:r>
            <a:r>
              <a:rPr lang="en-US" altLang="zh-CN" sz="2400" dirty="0"/>
              <a:t> bits:     T = </a:t>
            </a:r>
            <a:r>
              <a:rPr lang="en-US" altLang="zh-CN" sz="2400" i="1" dirty="0"/>
              <a:t>8/b</a:t>
            </a:r>
            <a:r>
              <a:rPr lang="en-US" altLang="zh-CN" sz="2400" dirty="0"/>
              <a:t> sec</a:t>
            </a:r>
          </a:p>
          <a:p>
            <a:pPr marL="344487" lvl="1" indent="0">
              <a:buFont typeface="Wingdings" pitchFamily="2" charset="2"/>
              <a:buNone/>
              <a:defRPr/>
            </a:pPr>
            <a:r>
              <a:rPr lang="en-US" altLang="zh-CN" sz="2400" dirty="0"/>
              <a:t>So the </a:t>
            </a:r>
            <a:r>
              <a:rPr lang="en-US" altLang="zh-CN" sz="2400" dirty="0" err="1"/>
              <a:t>freq</a:t>
            </a:r>
            <a:r>
              <a:rPr lang="en-US" altLang="zh-CN" sz="2400" dirty="0"/>
              <a:t> of the first harmonic of this signal is :</a:t>
            </a:r>
          </a:p>
          <a:p>
            <a:pPr marL="344487" lvl="1" indent="0">
              <a:buFont typeface="Wingdings" pitchFamily="2" charset="2"/>
              <a:buNone/>
              <a:defRPr/>
            </a:pPr>
            <a:r>
              <a:rPr lang="en-US" altLang="zh-CN" sz="2400" dirty="0"/>
              <a:t>                                    f = b/8 Hz</a:t>
            </a:r>
          </a:p>
          <a:p>
            <a:pPr marL="344487" lvl="1" indent="0">
              <a:buFont typeface="Wingdings" pitchFamily="2" charset="2"/>
              <a:buNone/>
              <a:defRPr/>
            </a:pPr>
            <a:r>
              <a:rPr lang="en-US" altLang="zh-CN" sz="2400" dirty="0"/>
              <a:t>the number of highest harmonic passed through is: </a:t>
            </a:r>
          </a:p>
          <a:p>
            <a:pPr marL="344487" lvl="1" indent="0">
              <a:buFont typeface="Wingdings" pitchFamily="2" charset="2"/>
              <a:buNone/>
              <a:defRPr/>
            </a:pPr>
            <a:r>
              <a:rPr lang="en-US" altLang="zh-CN" sz="2400" dirty="0"/>
              <a:t>                                   3000/(b/8)=24,000/b</a:t>
            </a:r>
          </a:p>
          <a:p>
            <a:pPr>
              <a:defRPr/>
            </a:pPr>
            <a:endParaRPr lang="en-US" dirty="0"/>
          </a:p>
        </p:txBody>
      </p:sp>
      <p:sp>
        <p:nvSpPr>
          <p:cNvPr id="20484"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A8FD2FF-D25A-4E1A-A5A7-EA7542D87E6D}" type="datetime1">
              <a:rPr lang="zh-CN" altLang="en-US" smtClean="0"/>
              <a:pPr eaLnBrk="1" hangingPunct="1">
                <a:defRPr/>
              </a:pPr>
              <a:t>2020/3/23</a:t>
            </a:fld>
            <a:endParaRPr lang="en-US" altLang="zh-CN"/>
          </a:p>
        </p:txBody>
      </p:sp>
      <p:sp>
        <p:nvSpPr>
          <p:cNvPr id="20485"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20486"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C3CB8E8-2850-45B8-B77F-C46B1839C3DD}" type="slidenum">
              <a:rPr lang="en-US" altLang="zh-CN" smtClean="0"/>
              <a:pPr eaLnBrk="1" hangingPunct="1">
                <a:defRPr/>
              </a:pPr>
              <a:t>17</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21507"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F69C164-F97C-4E48-BCA1-276FEA6A6E43}" type="slidenum">
              <a:rPr lang="en-US" altLang="zh-CN" smtClean="0"/>
              <a:pPr eaLnBrk="1" hangingPunct="1">
                <a:defRPr/>
              </a:pPr>
              <a:t>18</a:t>
            </a:fld>
            <a:endParaRPr lang="en-US" altLang="zh-CN"/>
          </a:p>
        </p:txBody>
      </p:sp>
      <p:sp>
        <p:nvSpPr>
          <p:cNvPr id="21508" name="Rectangle 2"/>
          <p:cNvSpPr>
            <a:spLocks noGrp="1" noChangeArrowheads="1"/>
          </p:cNvSpPr>
          <p:nvPr>
            <p:ph type="title"/>
          </p:nvPr>
        </p:nvSpPr>
        <p:spPr/>
        <p:txBody>
          <a:bodyPr/>
          <a:lstStyle/>
          <a:p>
            <a:pPr eaLnBrk="1" hangingPunct="1"/>
            <a:r>
              <a:rPr lang="en-US" sz="4000"/>
              <a:t>Bandwidth limits data rate</a:t>
            </a:r>
            <a:endParaRPr lang="en-US" altLang="zh-CN" b="0">
              <a:solidFill>
                <a:schemeClr val="tx1"/>
              </a:solidFill>
            </a:endParaRPr>
          </a:p>
        </p:txBody>
      </p:sp>
      <p:pic>
        <p:nvPicPr>
          <p:cNvPr id="21509" name="Picture 4" descr="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741488"/>
            <a:ext cx="7507288" cy="33496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1510" name="日期占位符 8"/>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B19395F-9605-4B86-A7F6-7ACC89022429}" type="datetime1">
              <a:rPr lang="zh-CN" altLang="en-US" smtClean="0"/>
              <a:pPr eaLnBrk="1" hangingPunct="1">
                <a:defRPr/>
              </a:pPr>
              <a:t>2020/3/23</a:t>
            </a:fld>
            <a:endParaRPr lang="en-US" altLang="zh-CN"/>
          </a:p>
        </p:txBody>
      </p:sp>
      <p:sp>
        <p:nvSpPr>
          <p:cNvPr id="9" name="Rounded Rectangle 8"/>
          <p:cNvSpPr/>
          <p:nvPr/>
        </p:nvSpPr>
        <p:spPr>
          <a:xfrm>
            <a:off x="628650" y="3992563"/>
            <a:ext cx="7494588" cy="34607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2" name="TextBox 1"/>
          <p:cNvSpPr txBox="1"/>
          <p:nvPr/>
        </p:nvSpPr>
        <p:spPr>
          <a:xfrm>
            <a:off x="7339013" y="4100513"/>
            <a:ext cx="1763712" cy="260350"/>
          </a:xfrm>
          <a:prstGeom prst="rect">
            <a:avLst/>
          </a:prstGeom>
          <a:noFill/>
        </p:spPr>
        <p:txBody>
          <a:bodyPr wrap="none">
            <a:spAutoFit/>
          </a:bodyPr>
          <a:lstStyle/>
          <a:p>
            <a:pPr>
              <a:defRPr/>
            </a:pPr>
            <a:r>
              <a:rPr lang="en-US" sz="1050" dirty="0">
                <a:latin typeface="Arial" charset="0"/>
                <a:ea typeface="宋体" charset="-122"/>
              </a:rPr>
              <a:t>f = 9600bps / 8 =1200 Hz</a:t>
            </a:r>
          </a:p>
        </p:txBody>
      </p:sp>
      <p:sp>
        <p:nvSpPr>
          <p:cNvPr id="21513" name="Content Placeholder 2"/>
          <p:cNvSpPr>
            <a:spLocks noGrp="1"/>
          </p:cNvSpPr>
          <p:nvPr>
            <p:ph idx="1"/>
          </p:nvPr>
        </p:nvSpPr>
        <p:spPr>
          <a:xfrm>
            <a:off x="457200" y="5475288"/>
            <a:ext cx="8229600" cy="655637"/>
          </a:xfrm>
        </p:spPr>
        <p:txBody>
          <a:bodyPr/>
          <a:lstStyle/>
          <a:p>
            <a:r>
              <a:rPr lang="en-US" sz="2000"/>
              <a:t>Obviously, for </a:t>
            </a:r>
            <a:r>
              <a:rPr lang="en-US" sz="2000" b="1">
                <a:solidFill>
                  <a:srgbClr val="FF0000"/>
                </a:solidFill>
              </a:rPr>
              <a:t>binary</a:t>
            </a:r>
            <a:r>
              <a:rPr lang="en-US" sz="2000"/>
              <a:t> signal, data rates that higher than </a:t>
            </a:r>
            <a:r>
              <a:rPr lang="en-US" sz="2000">
                <a:solidFill>
                  <a:srgbClr val="FF0000"/>
                </a:solidFill>
              </a:rPr>
              <a:t>38.4 kbps </a:t>
            </a:r>
            <a:r>
              <a:rPr lang="en-US" sz="2000"/>
              <a:t>is </a:t>
            </a:r>
            <a:r>
              <a:rPr lang="en-US" sz="2000" smtClean="0"/>
              <a:t>impossible. </a:t>
            </a:r>
            <a:endParaRPr lang="en-US" sz="2000"/>
          </a:p>
        </p:txBody>
      </p:sp>
      <p:sp>
        <p:nvSpPr>
          <p:cNvPr id="21514" name="Rectangle 3"/>
          <p:cNvSpPr>
            <a:spLocks noChangeArrowheads="1"/>
          </p:cNvSpPr>
          <p:nvPr/>
        </p:nvSpPr>
        <p:spPr bwMode="auto">
          <a:xfrm>
            <a:off x="3122613" y="5064125"/>
            <a:ext cx="2989262" cy="4000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r>
              <a:rPr lang="en-US" altLang="zh-CN" sz="2000"/>
              <a:t>Data rate and harmonics</a:t>
            </a:r>
          </a:p>
        </p:txBody>
      </p:sp>
      <p:sp>
        <p:nvSpPr>
          <p:cNvPr id="3" name="矩形 2"/>
          <p:cNvSpPr/>
          <p:nvPr/>
        </p:nvSpPr>
        <p:spPr>
          <a:xfrm>
            <a:off x="837827" y="1751878"/>
            <a:ext cx="637682" cy="369332"/>
          </a:xfrm>
          <a:prstGeom prst="rect">
            <a:avLst/>
          </a:prstGeom>
          <a:solidFill>
            <a:schemeClr val="bg1"/>
          </a:solidFill>
        </p:spPr>
        <p:txBody>
          <a:bodyPr wrap="square">
            <a:spAutoFit/>
          </a:bodyPr>
          <a:lstStyle/>
          <a:p>
            <a:r>
              <a:rPr lang="en-US" altLang="zh-CN" b="1"/>
              <a:t>bps</a:t>
            </a: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p:cNvSpPr>
            <a:spLocks noGrp="1"/>
          </p:cNvSpPr>
          <p:nvPr>
            <p:ph type="title"/>
          </p:nvPr>
        </p:nvSpPr>
        <p:spPr/>
        <p:txBody>
          <a:bodyPr/>
          <a:lstStyle/>
          <a:p>
            <a:r>
              <a:rPr lang="en-US"/>
              <a:t>Concept of Bandwidth</a:t>
            </a:r>
          </a:p>
        </p:txBody>
      </p:sp>
      <p:sp>
        <p:nvSpPr>
          <p:cNvPr id="22531" name="Content Placeholder 2"/>
          <p:cNvSpPr>
            <a:spLocks noGrp="1"/>
          </p:cNvSpPr>
          <p:nvPr>
            <p:ph idx="1"/>
          </p:nvPr>
        </p:nvSpPr>
        <p:spPr/>
        <p:txBody>
          <a:bodyPr/>
          <a:lstStyle/>
          <a:p>
            <a:r>
              <a:rPr lang="en-US"/>
              <a:t>To electrical engineers, (</a:t>
            </a:r>
            <a:r>
              <a:rPr lang="en-US">
                <a:solidFill>
                  <a:srgbClr val="FF0000"/>
                </a:solidFill>
              </a:rPr>
              <a:t>analog</a:t>
            </a:r>
            <a:r>
              <a:rPr lang="en-US"/>
              <a:t>) </a:t>
            </a:r>
            <a:r>
              <a:rPr lang="en-US" b="1">
                <a:solidFill>
                  <a:srgbClr val="FF0000"/>
                </a:solidFill>
              </a:rPr>
              <a:t>bandwidth</a:t>
            </a:r>
            <a:r>
              <a:rPr lang="en-US">
                <a:solidFill>
                  <a:srgbClr val="FF0000"/>
                </a:solidFill>
              </a:rPr>
              <a:t> </a:t>
            </a:r>
            <a:r>
              <a:rPr lang="en-US"/>
              <a:t>is a quantity measured in </a:t>
            </a:r>
            <a:r>
              <a:rPr lang="en-US" b="1">
                <a:solidFill>
                  <a:srgbClr val="FF0000"/>
                </a:solidFill>
              </a:rPr>
              <a:t>Hz</a:t>
            </a:r>
            <a:r>
              <a:rPr lang="en-US"/>
              <a:t>.</a:t>
            </a:r>
          </a:p>
          <a:p>
            <a:r>
              <a:rPr lang="en-US"/>
              <a:t>To Computer scientists, (</a:t>
            </a:r>
            <a:r>
              <a:rPr lang="en-US">
                <a:solidFill>
                  <a:srgbClr val="FF0000"/>
                </a:solidFill>
              </a:rPr>
              <a:t>digital</a:t>
            </a:r>
            <a:r>
              <a:rPr lang="en-US"/>
              <a:t>) </a:t>
            </a:r>
            <a:r>
              <a:rPr lang="en-US" b="1">
                <a:solidFill>
                  <a:srgbClr val="FF0000"/>
                </a:solidFill>
              </a:rPr>
              <a:t>bandwidth</a:t>
            </a:r>
            <a:r>
              <a:rPr lang="en-US"/>
              <a:t> is the maximum </a:t>
            </a:r>
            <a:r>
              <a:rPr lang="en-US" b="1">
                <a:solidFill>
                  <a:srgbClr val="FF0000"/>
                </a:solidFill>
              </a:rPr>
              <a:t>data rate </a:t>
            </a:r>
            <a:r>
              <a:rPr lang="en-US"/>
              <a:t>of a channel, a quantity measured in </a:t>
            </a:r>
            <a:r>
              <a:rPr lang="en-US" b="1">
                <a:solidFill>
                  <a:srgbClr val="FF0000"/>
                </a:solidFill>
              </a:rPr>
              <a:t>bits/sec</a:t>
            </a:r>
            <a:r>
              <a:rPr lang="en-US"/>
              <a:t>(bps).</a:t>
            </a:r>
          </a:p>
          <a:p>
            <a:r>
              <a:rPr lang="en-US"/>
              <a:t>The data rate is the end result of using the analog bandwidth of a physical channel for digital transmission, and the two are related.</a:t>
            </a:r>
          </a:p>
        </p:txBody>
      </p:sp>
      <p:sp>
        <p:nvSpPr>
          <p:cNvPr id="22532"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D26633F-CE03-4D0E-9C3F-AA49A9C1C27F}" type="datetime1">
              <a:rPr lang="zh-CN" altLang="en-US" smtClean="0"/>
              <a:pPr eaLnBrk="1" hangingPunct="1">
                <a:defRPr/>
              </a:pPr>
              <a:t>2020/3/23</a:t>
            </a:fld>
            <a:endParaRPr lang="en-US" altLang="zh-CN"/>
          </a:p>
        </p:txBody>
      </p:sp>
      <p:sp>
        <p:nvSpPr>
          <p:cNvPr id="22533"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22534"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435EC74-233F-4F3C-95D0-B2A843BCA407}" type="slidenum">
              <a:rPr lang="en-US" altLang="zh-CN" smtClean="0"/>
              <a:pPr eaLnBrk="1" hangingPunct="1">
                <a:defRPr/>
              </a:pPr>
              <a:t>19</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76482" name="Rectangle 2"/>
          <p:cNvSpPr>
            <a:spLocks noGrp="1" noChangeArrowheads="1"/>
          </p:cNvSpPr>
          <p:nvPr>
            <p:ph type="ctrTitle"/>
          </p:nvPr>
        </p:nvSpPr>
        <p:spPr/>
        <p:txBody>
          <a:bodyPr/>
          <a:lstStyle/>
          <a:p>
            <a:pPr eaLnBrk="1" hangingPunct="1"/>
            <a:r>
              <a:rPr lang="en-US" altLang="zh-CN" sz="5400" dirty="0">
                <a:solidFill>
                  <a:schemeClr val="tx1"/>
                </a:solidFill>
                <a:latin typeface="Arial" charset="0"/>
                <a:ea typeface="宋体" charset="0"/>
              </a:rPr>
              <a:t>Computer Networks</a:t>
            </a:r>
          </a:p>
        </p:txBody>
      </p:sp>
      <p:sp>
        <p:nvSpPr>
          <p:cNvPr id="276483" name="Rectangle 3"/>
          <p:cNvSpPr>
            <a:spLocks noGrp="1" noChangeArrowheads="1"/>
          </p:cNvSpPr>
          <p:nvPr>
            <p:ph type="subTitle" idx="1"/>
          </p:nvPr>
        </p:nvSpPr>
        <p:spPr/>
        <p:txBody>
          <a:bodyPr/>
          <a:lstStyle/>
          <a:p>
            <a:pPr eaLnBrk="1" hangingPunct="1">
              <a:lnSpc>
                <a:spcPct val="90000"/>
              </a:lnSpc>
              <a:buFont typeface="Wingdings" charset="0"/>
              <a:buNone/>
            </a:pPr>
            <a:r>
              <a:rPr lang="en-US" altLang="zh-CN" sz="2800" b="1" dirty="0">
                <a:latin typeface="Arial" charset="0"/>
                <a:ea typeface="宋体" charset="0"/>
              </a:rPr>
              <a:t>Lin Weiguo  </a:t>
            </a:r>
            <a:r>
              <a:rPr lang="en-US" altLang="zh-CN" sz="1600" b="1" dirty="0">
                <a:latin typeface="Arial" charset="0"/>
                <a:ea typeface="宋体" charset="0"/>
              </a:rPr>
              <a:t>Prof.</a:t>
            </a:r>
          </a:p>
          <a:p>
            <a:pPr eaLnBrk="1" hangingPunct="1">
              <a:lnSpc>
                <a:spcPct val="90000"/>
              </a:lnSpc>
              <a:buFont typeface="Wingdings" charset="0"/>
              <a:buNone/>
            </a:pPr>
            <a:r>
              <a:rPr lang="en-US" altLang="zh-CN" sz="2000" dirty="0">
                <a:latin typeface="Arial" charset="0"/>
                <a:ea typeface="宋体" charset="0"/>
              </a:rPr>
              <a:t>School of </a:t>
            </a:r>
            <a:r>
              <a:rPr lang="en-US" altLang="zh-CN" sz="2000" dirty="0" smtClean="0">
                <a:latin typeface="Arial" charset="0"/>
                <a:ea typeface="宋体" charset="0"/>
              </a:rPr>
              <a:t>Computer Science &amp; Cybersecurity</a:t>
            </a:r>
            <a:endParaRPr lang="en-US" altLang="zh-CN" sz="2000" dirty="0">
              <a:latin typeface="Arial" charset="0"/>
              <a:ea typeface="宋体" charset="0"/>
            </a:endParaRPr>
          </a:p>
          <a:p>
            <a:pPr eaLnBrk="1" hangingPunct="1">
              <a:lnSpc>
                <a:spcPct val="90000"/>
              </a:lnSpc>
              <a:buFont typeface="Wingdings" charset="0"/>
              <a:buNone/>
            </a:pPr>
            <a:r>
              <a:rPr lang="en-US" altLang="zh-CN" sz="2000" dirty="0">
                <a:latin typeface="Arial" charset="0"/>
                <a:ea typeface="宋体" charset="0"/>
              </a:rPr>
              <a:t>Copyleft </a:t>
            </a:r>
            <a:r>
              <a:rPr lang="en-US" altLang="zh-CN" sz="2000" dirty="0">
                <a:latin typeface="Tahoma" charset="0"/>
                <a:ea typeface="宋体" charset="0"/>
              </a:rPr>
              <a:t>©</a:t>
            </a:r>
            <a:r>
              <a:rPr lang="en-US" altLang="zh-CN" sz="2000" dirty="0">
                <a:latin typeface="Arial" charset="0"/>
                <a:ea typeface="宋体" charset="0"/>
              </a:rPr>
              <a:t> </a:t>
            </a:r>
            <a:r>
              <a:rPr lang="en-US" altLang="zh-CN" sz="2000" dirty="0" smtClean="0">
                <a:latin typeface="Arial" charset="0"/>
                <a:ea typeface="宋体" charset="0"/>
              </a:rPr>
              <a:t>2003~2020</a:t>
            </a:r>
            <a:endParaRPr lang="en-US" altLang="zh-CN" sz="2000" dirty="0">
              <a:latin typeface="Arial" charset="0"/>
              <a:ea typeface="宋体" charset="0"/>
            </a:endParaRPr>
          </a:p>
          <a:p>
            <a:pPr eaLnBrk="1" hangingPunct="1">
              <a:lnSpc>
                <a:spcPct val="90000"/>
              </a:lnSpc>
              <a:buFont typeface="Wingdings" charset="0"/>
              <a:buNone/>
            </a:pPr>
            <a:r>
              <a:rPr lang="en-US" altLang="zh-CN" sz="2400" dirty="0">
                <a:latin typeface="Arial" charset="0"/>
                <a:ea typeface="宋体" charset="0"/>
                <a:hlinkClick r:id="rId3"/>
              </a:rPr>
              <a:t>linwei@cuc.edu.cn</a:t>
            </a:r>
            <a:endParaRPr lang="en-US" altLang="zh-CN" sz="2400" dirty="0">
              <a:latin typeface="Arial" charset="0"/>
              <a:ea typeface="宋体" charset="0"/>
            </a:endParaRPr>
          </a:p>
          <a:p>
            <a:pPr eaLnBrk="1" hangingPunct="1">
              <a:lnSpc>
                <a:spcPct val="90000"/>
              </a:lnSpc>
              <a:buFont typeface="Wingdings" charset="0"/>
              <a:buNone/>
            </a:pPr>
            <a:r>
              <a:rPr lang="en-US" altLang="zh-CN" sz="2400" dirty="0">
                <a:latin typeface="Arial" charset="0"/>
                <a:ea typeface="宋体" charset="0"/>
              </a:rPr>
              <a:t>http://</a:t>
            </a:r>
            <a:r>
              <a:rPr lang="en-US" altLang="zh-CN" sz="2400" dirty="0" err="1">
                <a:latin typeface="Arial" charset="0"/>
                <a:ea typeface="宋体" charset="0"/>
              </a:rPr>
              <a:t>tlc.cuc.edu.cn</a:t>
            </a:r>
            <a:endParaRPr lang="en-US" altLang="zh-CN" sz="2400" dirty="0">
              <a:latin typeface="Arial" charset="0"/>
              <a:ea typeface="宋体" charset="0"/>
            </a:endParaRPr>
          </a:p>
        </p:txBody>
      </p:sp>
      <p:pic>
        <p:nvPicPr>
          <p:cNvPr id="4100" name="Picture 4"/>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7688263" y="1638300"/>
            <a:ext cx="744537" cy="774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rgbClr val="000000"/>
                </a:solidFill>
                <a:miter lim="800000"/>
                <a:headEnd/>
                <a:tailEnd/>
              </a14:hiddenLine>
            </a:ext>
          </a:extLst>
        </p:spPr>
      </p:pic>
    </p:spTree>
    <p:extLst>
      <p:ext uri="{BB962C8B-B14F-4D97-AF65-F5344CB8AC3E}">
        <p14:creationId xmlns:p14="http://schemas.microsoft.com/office/powerpoint/2010/main" val="99866920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1" fill="hold" grpId="0" nodeType="afterEffect">
                                  <p:stCondLst>
                                    <p:cond delay="0"/>
                                  </p:stCondLst>
                                  <p:childTnLst>
                                    <p:set>
                                      <p:cBhvr>
                                        <p:cTn id="6" dur="1" fill="hold">
                                          <p:stCondLst>
                                            <p:cond delay="0"/>
                                          </p:stCondLst>
                                        </p:cTn>
                                        <p:tgtEl>
                                          <p:spTgt spid="276482"/>
                                        </p:tgtEl>
                                        <p:attrNameLst>
                                          <p:attrName>style.visibility</p:attrName>
                                        </p:attrNameLst>
                                      </p:cBhvr>
                                      <p:to>
                                        <p:strVal val="visible"/>
                                      </p:to>
                                    </p:set>
                                    <p:anim calcmode="lin" valueType="num">
                                      <p:cBhvr additive="base">
                                        <p:cTn id="7" dur="500" fill="hold">
                                          <p:stCondLst>
                                            <p:cond delay="0"/>
                                          </p:stCondLst>
                                        </p:cTn>
                                        <p:tgtEl>
                                          <p:spTgt spid="276482"/>
                                        </p:tgtEl>
                                        <p:attrNameLst>
                                          <p:attrName>ppt_x</p:attrName>
                                        </p:attrNameLst>
                                      </p:cBhvr>
                                      <p:tavLst>
                                        <p:tav tm="0">
                                          <p:val>
                                            <p:strVal val="#ppt_x"/>
                                          </p:val>
                                        </p:tav>
                                        <p:tav tm="100000">
                                          <p:val>
                                            <p:strVal val="#ppt_x"/>
                                          </p:val>
                                        </p:tav>
                                      </p:tavLst>
                                    </p:anim>
                                    <p:anim calcmode="lin" valueType="num">
                                      <p:cBhvr additive="base">
                                        <p:cTn id="8" dur="500" fill="hold">
                                          <p:stCondLst>
                                            <p:cond delay="0"/>
                                          </p:stCondLst>
                                        </p:cTn>
                                        <p:tgtEl>
                                          <p:spTgt spid="276482"/>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9" presetClass="entr" presetSubtype="0" fill="hold" grpId="0" nodeType="afterEffect">
                                  <p:stCondLst>
                                    <p:cond delay="0"/>
                                  </p:stCondLst>
                                  <p:childTnLst>
                                    <p:set>
                                      <p:cBhvr>
                                        <p:cTn id="11" dur="1" fill="hold">
                                          <p:stCondLst>
                                            <p:cond delay="0"/>
                                          </p:stCondLst>
                                        </p:cTn>
                                        <p:tgtEl>
                                          <p:spTgt spid="276483"/>
                                        </p:tgtEl>
                                        <p:attrNameLst>
                                          <p:attrName>style.visibility</p:attrName>
                                        </p:attrNameLst>
                                      </p:cBhvr>
                                      <p:to>
                                        <p:strVal val="visible"/>
                                      </p:to>
                                    </p:set>
                                    <p:animEffect transition="in" filter="dissolve">
                                      <p:cBhvr>
                                        <p:cTn id="12" dur="500">
                                          <p:stCondLst>
                                            <p:cond delay="0"/>
                                          </p:stCondLst>
                                        </p:cTn>
                                        <p:tgtEl>
                                          <p:spTgt spid="2764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autoUpdateAnimBg="0" advAuto="0"/>
      <p:bldP spid="276483" grpId="0" autoUpdateAnimBg="0" advAuto="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altLang="zh-CN" sz="3600"/>
              <a:t>Maximum Data Rate of A Channel</a:t>
            </a:r>
            <a:br>
              <a:rPr lang="en-US" altLang="zh-CN" sz="3600"/>
            </a:br>
            <a:r>
              <a:rPr lang="en-US" altLang="zh-CN" sz="3600"/>
              <a:t>--- noiseless channel</a:t>
            </a:r>
          </a:p>
        </p:txBody>
      </p:sp>
      <p:sp>
        <p:nvSpPr>
          <p:cNvPr id="23555" name="Rectangle 3"/>
          <p:cNvSpPr>
            <a:spLocks noGrp="1" noChangeArrowheads="1"/>
          </p:cNvSpPr>
          <p:nvPr>
            <p:ph type="body" idx="1"/>
          </p:nvPr>
        </p:nvSpPr>
        <p:spPr/>
        <p:txBody>
          <a:bodyPr/>
          <a:lstStyle/>
          <a:p>
            <a:r>
              <a:rPr lang="en-US" altLang="zh-CN" b="1">
                <a:solidFill>
                  <a:srgbClr val="FF0000"/>
                </a:solidFill>
              </a:rPr>
              <a:t>Nyquist’s theorem</a:t>
            </a:r>
          </a:p>
          <a:p>
            <a:pPr lvl="1"/>
            <a:r>
              <a:rPr lang="en-US" altLang="zh-CN"/>
              <a:t>It tries to talk about the realistic amount of data that can be pushed through a channel with a given bandwidth, H.  If the signal consists of V levels (for example, binary = 2), then assuming no noise (i.e., perfect signals)</a:t>
            </a:r>
          </a:p>
        </p:txBody>
      </p:sp>
      <p:sp>
        <p:nvSpPr>
          <p:cNvPr id="23556"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6BF11E70-C229-45EA-BC24-1E372346B2A1}" type="datetime1">
              <a:rPr lang="zh-CN" altLang="en-US" smtClean="0"/>
              <a:pPr>
                <a:defRPr/>
              </a:pPr>
              <a:t>2020/3/23</a:t>
            </a:fld>
            <a:endParaRPr lang="en-US" altLang="zh-CN"/>
          </a:p>
        </p:txBody>
      </p:sp>
      <p:sp>
        <p:nvSpPr>
          <p:cNvPr id="23557"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a:t>linwei@cuc.edu.cn</a:t>
            </a:r>
          </a:p>
        </p:txBody>
      </p:sp>
      <p:sp>
        <p:nvSpPr>
          <p:cNvPr id="23558"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D8A1ED7C-2EA5-42F8-8C7C-501DCADE9F5E}" type="slidenum">
              <a:rPr lang="en-US" altLang="zh-CN" smtClean="0"/>
              <a:pPr>
                <a:defRPr/>
              </a:pPr>
              <a:t>20</a:t>
            </a:fld>
            <a:endParaRPr lang="en-US" altLang="zh-CN"/>
          </a:p>
        </p:txBody>
      </p:sp>
      <p:sp>
        <p:nvSpPr>
          <p:cNvPr id="23559" name="Rectangle 6"/>
          <p:cNvSpPr>
            <a:spLocks noChangeArrowheads="1"/>
          </p:cNvSpPr>
          <p:nvPr/>
        </p:nvSpPr>
        <p:spPr bwMode="auto">
          <a:xfrm>
            <a:off x="993775" y="4672013"/>
            <a:ext cx="7208838" cy="3873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lnSpc>
                <a:spcPct val="80000"/>
              </a:lnSpc>
              <a:buFont typeface="Wingdings" pitchFamily="2" charset="2"/>
              <a:buNone/>
            </a:pPr>
            <a:r>
              <a:rPr lang="en-US" altLang="zh-CN" sz="2400">
                <a:solidFill>
                  <a:srgbClr val="FF0000"/>
                </a:solidFill>
                <a:latin typeface="Comic Sans MS" pitchFamily="66" charset="0"/>
              </a:rPr>
              <a:t>maximum data rate = 2 H log</a:t>
            </a:r>
            <a:r>
              <a:rPr lang="en-US" altLang="zh-CN" sz="2400" baseline="-25000">
                <a:solidFill>
                  <a:srgbClr val="FF0000"/>
                </a:solidFill>
                <a:latin typeface="Comic Sans MS" pitchFamily="66" charset="0"/>
              </a:rPr>
              <a:t>2</a:t>
            </a:r>
            <a:r>
              <a:rPr lang="en-US" altLang="zh-CN" sz="2400">
                <a:solidFill>
                  <a:srgbClr val="FF0000"/>
                </a:solidFill>
                <a:latin typeface="Comic Sans MS" pitchFamily="66" charset="0"/>
              </a:rPr>
              <a:t> V    ( in bits/sec )</a:t>
            </a:r>
            <a:endParaRPr lang="en-US" altLang="zh-CN" sz="2400" b="1">
              <a:solidFill>
                <a:srgbClr val="FF0000"/>
              </a:solidFill>
              <a:latin typeface="Comic Sans MS" pitchFamily="66"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zh-CN" sz="3600"/>
              <a:t>Maximum Data Rate of A Channel</a:t>
            </a:r>
            <a:br>
              <a:rPr lang="en-US" altLang="zh-CN" sz="3600"/>
            </a:br>
            <a:r>
              <a:rPr lang="en-US" altLang="zh-CN" sz="3600"/>
              <a:t>--- noisy channel</a:t>
            </a:r>
            <a:endParaRPr lang="en-US" sz="3600"/>
          </a:p>
        </p:txBody>
      </p:sp>
      <p:sp>
        <p:nvSpPr>
          <p:cNvPr id="3" name="Content Placeholder 2"/>
          <p:cNvSpPr>
            <a:spLocks noGrp="1"/>
          </p:cNvSpPr>
          <p:nvPr>
            <p:ph idx="1"/>
          </p:nvPr>
        </p:nvSpPr>
        <p:spPr/>
        <p:txBody>
          <a:bodyPr/>
          <a:lstStyle/>
          <a:p>
            <a:pPr>
              <a:defRPr/>
            </a:pPr>
            <a:r>
              <a:rPr lang="en-US" altLang="zh-CN" sz="2400" b="1" i="1" dirty="0">
                <a:solidFill>
                  <a:srgbClr val="FF0000"/>
                </a:solidFill>
              </a:rPr>
              <a:t>Signal to noise ratio </a:t>
            </a:r>
            <a:r>
              <a:rPr lang="en-US" altLang="zh-CN" sz="2400" dirty="0"/>
              <a:t>- random (thermal) or interference causes a degradation of the signal.  This is measured in terms of the ratio of signal power to noise power.  Usually this is measured in decibels, in terms of   </a:t>
            </a:r>
            <a:r>
              <a:rPr lang="zh-CN" altLang="en-US" sz="2400" dirty="0"/>
              <a:t>        </a:t>
            </a:r>
            <a:r>
              <a:rPr lang="en-US" altLang="zh-CN" sz="2400" dirty="0"/>
              <a:t>10 log</a:t>
            </a:r>
            <a:r>
              <a:rPr lang="en-US" altLang="zh-CN" sz="2400" baseline="-25000" dirty="0"/>
              <a:t>10</a:t>
            </a:r>
            <a:r>
              <a:rPr lang="en-US" altLang="zh-CN" sz="2400" dirty="0"/>
              <a:t> S/N.  So an S/N of 100 = 20 </a:t>
            </a:r>
            <a:r>
              <a:rPr lang="en-US" altLang="zh-CN" sz="2400" dirty="0" err="1"/>
              <a:t>dB.</a:t>
            </a:r>
            <a:endParaRPr lang="en-US" altLang="zh-CN" sz="2400" dirty="0"/>
          </a:p>
          <a:p>
            <a:pPr>
              <a:defRPr/>
            </a:pPr>
            <a:r>
              <a:rPr lang="en-US" altLang="zh-CN" sz="2400" b="1" dirty="0">
                <a:solidFill>
                  <a:srgbClr val="FF0000"/>
                </a:solidFill>
              </a:rPr>
              <a:t>Shannon’s formula </a:t>
            </a:r>
          </a:p>
          <a:p>
            <a:pPr marL="0" indent="0">
              <a:buFont typeface="Wingdings" pitchFamily="2" charset="2"/>
              <a:buNone/>
              <a:defRPr/>
            </a:pPr>
            <a:r>
              <a:rPr lang="en-US" altLang="zh-CN" sz="2400" dirty="0"/>
              <a:t>     </a:t>
            </a:r>
            <a:r>
              <a:rPr lang="en-US" altLang="zh-CN" sz="2000" dirty="0"/>
              <a:t>It is another way of expressing maximum data rate.  It's given as</a:t>
            </a:r>
          </a:p>
          <a:p>
            <a:pPr marL="0" indent="0">
              <a:buFont typeface="Wingdings" pitchFamily="2" charset="2"/>
              <a:buNone/>
              <a:defRPr/>
            </a:pPr>
            <a:endParaRPr lang="en-US" dirty="0"/>
          </a:p>
        </p:txBody>
      </p:sp>
      <p:sp>
        <p:nvSpPr>
          <p:cNvPr id="24580"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65B3BC9-F831-41CC-8031-3BE8703EBA8E}" type="datetime1">
              <a:rPr lang="zh-CN" altLang="en-US" smtClean="0"/>
              <a:pPr eaLnBrk="1" hangingPunct="1">
                <a:defRPr/>
              </a:pPr>
              <a:t>2020/3/23</a:t>
            </a:fld>
            <a:endParaRPr lang="en-US" altLang="zh-CN"/>
          </a:p>
        </p:txBody>
      </p:sp>
      <p:sp>
        <p:nvSpPr>
          <p:cNvPr id="24581"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2458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5938A21-530B-4760-8D4E-303FAC8809A1}" type="slidenum">
              <a:rPr lang="en-US" altLang="zh-CN" smtClean="0"/>
              <a:pPr eaLnBrk="1" hangingPunct="1">
                <a:defRPr/>
              </a:pPr>
              <a:t>21</a:t>
            </a:fld>
            <a:endParaRPr lang="en-US" altLang="zh-CN"/>
          </a:p>
        </p:txBody>
      </p:sp>
      <p:sp>
        <p:nvSpPr>
          <p:cNvPr id="24583" name="Rectangle 11"/>
          <p:cNvSpPr>
            <a:spLocks noChangeArrowheads="1"/>
          </p:cNvSpPr>
          <p:nvPr/>
        </p:nvSpPr>
        <p:spPr bwMode="auto">
          <a:xfrm>
            <a:off x="1465263" y="4794250"/>
            <a:ext cx="5710237" cy="390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lnSpc>
                <a:spcPct val="80000"/>
              </a:lnSpc>
            </a:pPr>
            <a:r>
              <a:rPr lang="en-US" altLang="zh-CN" sz="2400">
                <a:solidFill>
                  <a:srgbClr val="FF0000"/>
                </a:solidFill>
                <a:latin typeface="Comic Sans MS" pitchFamily="66" charset="0"/>
              </a:rPr>
              <a:t>maximum data rate = H log</a:t>
            </a:r>
            <a:r>
              <a:rPr lang="en-US" altLang="zh-CN" sz="2400" baseline="-25000">
                <a:solidFill>
                  <a:srgbClr val="FF0000"/>
                </a:solidFill>
                <a:latin typeface="Comic Sans MS" pitchFamily="66" charset="0"/>
              </a:rPr>
              <a:t>2</a:t>
            </a:r>
            <a:r>
              <a:rPr lang="en-US" altLang="zh-CN" sz="2400">
                <a:solidFill>
                  <a:srgbClr val="FF0000"/>
                </a:solidFill>
                <a:latin typeface="Comic Sans MS" pitchFamily="66" charset="0"/>
              </a:rPr>
              <a:t> ( 1 + S/N )</a:t>
            </a:r>
            <a:endParaRPr lang="en-US" altLang="zh-CN" sz="2400">
              <a:solidFill>
                <a:srgbClr val="FF0000"/>
              </a:solidFill>
            </a:endParaRPr>
          </a:p>
        </p:txBody>
      </p:sp>
      <p:sp>
        <p:nvSpPr>
          <p:cNvPr id="24584" name="Rectangle 12"/>
          <p:cNvSpPr>
            <a:spLocks noChangeArrowheads="1"/>
          </p:cNvSpPr>
          <p:nvPr/>
        </p:nvSpPr>
        <p:spPr bwMode="auto">
          <a:xfrm>
            <a:off x="6507163" y="5210175"/>
            <a:ext cx="1643062" cy="3127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p>
            <a:pPr algn="ctr">
              <a:lnSpc>
                <a:spcPct val="80000"/>
              </a:lnSpc>
              <a:buFont typeface="Wingdings" pitchFamily="2" charset="2"/>
              <a:buNone/>
            </a:pPr>
            <a:r>
              <a:rPr lang="en-US" altLang="zh-CN">
                <a:solidFill>
                  <a:srgbClr val="FF0000"/>
                </a:solidFill>
                <a:latin typeface="Comic Sans MS" pitchFamily="66" charset="0"/>
              </a:rPr>
              <a:t>( in bits/sec )</a:t>
            </a:r>
            <a:endParaRPr lang="en-US" altLang="zh-CN" b="1">
              <a:solidFill>
                <a:srgbClr val="FF0000"/>
              </a:solidFill>
              <a:latin typeface="Comic Sans MS" pitchFamily="66" charset="0"/>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altLang="zh-CN"/>
              <a:t>Physical Media</a:t>
            </a:r>
          </a:p>
        </p:txBody>
      </p:sp>
      <p:sp>
        <p:nvSpPr>
          <p:cNvPr id="25603" name="Rectangle 3"/>
          <p:cNvSpPr>
            <a:spLocks noGrp="1" noChangeArrowheads="1"/>
          </p:cNvSpPr>
          <p:nvPr>
            <p:ph idx="1"/>
          </p:nvPr>
        </p:nvSpPr>
        <p:spPr/>
        <p:txBody>
          <a:bodyPr/>
          <a:lstStyle/>
          <a:p>
            <a:pPr eaLnBrk="1" hangingPunct="1"/>
            <a:r>
              <a:rPr lang="en-US" altLang="zh-CN" sz="3400"/>
              <a:t>Guided media: </a:t>
            </a:r>
          </a:p>
          <a:p>
            <a:pPr lvl="1" eaLnBrk="1" hangingPunct="1"/>
            <a:r>
              <a:rPr lang="en-US" altLang="zh-CN" sz="3000">
                <a:latin typeface="Comic Sans MS" pitchFamily="66" charset="0"/>
              </a:rPr>
              <a:t>signals propagate in solid media: copper, fiber, coax</a:t>
            </a:r>
          </a:p>
          <a:p>
            <a:pPr eaLnBrk="1" hangingPunct="1"/>
            <a:r>
              <a:rPr lang="en-US" altLang="zh-CN"/>
              <a:t>Unguided media: </a:t>
            </a:r>
          </a:p>
          <a:p>
            <a:pPr lvl="1" eaLnBrk="1" hangingPunct="1"/>
            <a:r>
              <a:rPr lang="en-US" altLang="zh-CN" sz="3000">
                <a:latin typeface="Comic Sans MS" pitchFamily="66" charset="0"/>
              </a:rPr>
              <a:t>signals propagate freely, e.g., radio</a:t>
            </a:r>
          </a:p>
          <a:p>
            <a:pPr eaLnBrk="1" hangingPunct="1"/>
            <a:endParaRPr lang="zh-CN" altLang="en-US"/>
          </a:p>
        </p:txBody>
      </p:sp>
      <p:sp>
        <p:nvSpPr>
          <p:cNvPr id="25604"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A88C600-0F17-429B-BCAF-4BCBE84FC5FE}" type="datetime1">
              <a:rPr lang="zh-CN" altLang="en-US" smtClean="0"/>
              <a:pPr eaLnBrk="1" hangingPunct="1">
                <a:defRPr/>
              </a:pPr>
              <a:t>2020/3/23</a:t>
            </a:fld>
            <a:endParaRPr lang="en-US" altLang="zh-CN"/>
          </a:p>
        </p:txBody>
      </p:sp>
      <p:sp>
        <p:nvSpPr>
          <p:cNvPr id="25605"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25606"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4152DC7-082E-4179-AEFA-CDF661044E70}" type="slidenum">
              <a:rPr lang="en-US" altLang="zh-CN" smtClean="0"/>
              <a:pPr eaLnBrk="1" hangingPunct="1">
                <a:defRPr/>
              </a:pPr>
              <a:t>22</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z="3600">
                <a:cs typeface="Arial" pitchFamily="34" charset="0"/>
              </a:rPr>
              <a:t>2.2 Guided Transmission Media</a:t>
            </a:r>
            <a:endParaRPr lang="en-US" sz="3600"/>
          </a:p>
        </p:txBody>
      </p:sp>
      <p:sp>
        <p:nvSpPr>
          <p:cNvPr id="26627" name="Content Placeholder 2"/>
          <p:cNvSpPr>
            <a:spLocks noGrp="1"/>
          </p:cNvSpPr>
          <p:nvPr>
            <p:ph idx="1"/>
          </p:nvPr>
        </p:nvSpPr>
        <p:spPr/>
        <p:txBody>
          <a:bodyPr/>
          <a:lstStyle/>
          <a:p>
            <a:pPr eaLnBrk="1" hangingPunct="1">
              <a:buFontTx/>
              <a:buChar char="•"/>
            </a:pPr>
            <a:r>
              <a:rPr lang="en-US" sz="3200">
                <a:cs typeface="Arial" pitchFamily="34" charset="0"/>
              </a:rPr>
              <a:t>Magnetic media</a:t>
            </a:r>
          </a:p>
          <a:p>
            <a:pPr eaLnBrk="1" hangingPunct="1">
              <a:buFontTx/>
              <a:buChar char="•"/>
            </a:pPr>
            <a:r>
              <a:rPr lang="en-US" sz="3200">
                <a:cs typeface="Arial" pitchFamily="34" charset="0"/>
              </a:rPr>
              <a:t>Twisted pairs</a:t>
            </a:r>
          </a:p>
          <a:p>
            <a:pPr eaLnBrk="1" hangingPunct="1">
              <a:buFontTx/>
              <a:buChar char="•"/>
            </a:pPr>
            <a:r>
              <a:rPr lang="en-US" sz="3200">
                <a:cs typeface="Arial" pitchFamily="34" charset="0"/>
              </a:rPr>
              <a:t>Coaxial cable</a:t>
            </a:r>
          </a:p>
          <a:p>
            <a:pPr eaLnBrk="1" hangingPunct="1">
              <a:buFontTx/>
              <a:buChar char="•"/>
            </a:pPr>
            <a:r>
              <a:rPr lang="en-US" sz="3200">
                <a:cs typeface="Arial" pitchFamily="34" charset="0"/>
              </a:rPr>
              <a:t>Power lines</a:t>
            </a:r>
          </a:p>
          <a:p>
            <a:pPr eaLnBrk="1" hangingPunct="1">
              <a:buFontTx/>
              <a:buChar char="•"/>
            </a:pPr>
            <a:r>
              <a:rPr lang="en-US" sz="3200">
                <a:cs typeface="Arial" pitchFamily="34" charset="0"/>
              </a:rPr>
              <a:t>Fiber optics</a:t>
            </a:r>
          </a:p>
          <a:p>
            <a:endParaRPr lang="en-US"/>
          </a:p>
        </p:txBody>
      </p:sp>
      <p:sp>
        <p:nvSpPr>
          <p:cNvPr id="26628"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8E8B2EB-7843-4760-9865-064DEB5E9BB3}" type="datetime1">
              <a:rPr lang="zh-CN" altLang="en-US" smtClean="0"/>
              <a:pPr eaLnBrk="1" hangingPunct="1">
                <a:defRPr/>
              </a:pPr>
              <a:t>2020/3/23</a:t>
            </a:fld>
            <a:endParaRPr lang="en-US" altLang="zh-CN"/>
          </a:p>
        </p:txBody>
      </p:sp>
      <p:sp>
        <p:nvSpPr>
          <p:cNvPr id="26629"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26630"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7B6A6A4-25DE-4BDD-ACF8-22478EEDF6B2}" type="slidenum">
              <a:rPr lang="en-US" altLang="zh-CN" smtClean="0"/>
              <a:pPr eaLnBrk="1" hangingPunct="1">
                <a:defRPr/>
              </a:pPr>
              <a:t>23</a:t>
            </a:fld>
            <a:endParaRPr lang="en-US" altLang="zh-CN"/>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27651"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996D1EC-BBA3-4F68-B253-845786BFF746}" type="slidenum">
              <a:rPr lang="en-US" altLang="zh-CN" smtClean="0"/>
              <a:pPr eaLnBrk="1" hangingPunct="1">
                <a:defRPr/>
              </a:pPr>
              <a:t>24</a:t>
            </a:fld>
            <a:endParaRPr lang="en-US" altLang="zh-CN"/>
          </a:p>
        </p:txBody>
      </p:sp>
      <p:sp>
        <p:nvSpPr>
          <p:cNvPr id="27652" name="Rectangle 2"/>
          <p:cNvSpPr>
            <a:spLocks noGrp="1" noChangeArrowheads="1"/>
          </p:cNvSpPr>
          <p:nvPr>
            <p:ph type="title"/>
          </p:nvPr>
        </p:nvSpPr>
        <p:spPr/>
        <p:txBody>
          <a:bodyPr/>
          <a:lstStyle/>
          <a:p>
            <a:pPr eaLnBrk="1" hangingPunct="1"/>
            <a:r>
              <a:rPr lang="en-US" altLang="zh-CN" sz="5200"/>
              <a:t>Magnetic Media</a:t>
            </a:r>
          </a:p>
        </p:txBody>
      </p:sp>
      <p:sp>
        <p:nvSpPr>
          <p:cNvPr id="88067" name="Rectangle 3"/>
          <p:cNvSpPr>
            <a:spLocks noGrp="1" noChangeArrowheads="1"/>
          </p:cNvSpPr>
          <p:nvPr>
            <p:ph type="body" idx="1"/>
          </p:nvPr>
        </p:nvSpPr>
        <p:spPr/>
        <p:txBody>
          <a:bodyPr/>
          <a:lstStyle/>
          <a:p>
            <a:pPr eaLnBrk="1" hangingPunct="1">
              <a:defRPr/>
            </a:pPr>
            <a:r>
              <a:rPr lang="en-US" altLang="zh-CN" sz="3400" dirty="0"/>
              <a:t>Write data onto magnetic media</a:t>
            </a:r>
          </a:p>
          <a:p>
            <a:pPr lvl="1" eaLnBrk="1" hangingPunct="1">
              <a:defRPr/>
            </a:pPr>
            <a:r>
              <a:rPr lang="en-US" altLang="zh-CN" sz="2400" dirty="0"/>
              <a:t>Disks or  Tapes</a:t>
            </a:r>
          </a:p>
          <a:p>
            <a:pPr eaLnBrk="1" hangingPunct="1">
              <a:defRPr/>
            </a:pPr>
            <a:r>
              <a:rPr lang="en-US" altLang="zh-CN" sz="3400" dirty="0"/>
              <a:t>Data transmission speed</a:t>
            </a:r>
          </a:p>
          <a:p>
            <a:pPr lvl="1" eaLnBrk="1" hangingPunct="1">
              <a:defRPr/>
            </a:pPr>
            <a:r>
              <a:rPr lang="en-US" altLang="zh-CN" dirty="0"/>
              <a:t>Ultrium tape (</a:t>
            </a:r>
            <a:r>
              <a:rPr lang="en-US" altLang="zh-CN" dirty="0">
                <a:hlinkClick r:id="rId3"/>
              </a:rPr>
              <a:t>IBM </a:t>
            </a:r>
            <a:r>
              <a:rPr lang="en-US" altLang="zh-CN" dirty="0">
                <a:effectLst>
                  <a:outerShdw blurRad="38100" dist="38100" dir="2700000" algn="tl">
                    <a:srgbClr val="C0C0C0"/>
                  </a:outerShdw>
                </a:effectLst>
              </a:rPr>
              <a:t>LTO Ultrium 4</a:t>
            </a:r>
            <a:r>
              <a:rPr lang="en-US" altLang="zh-CN" dirty="0"/>
              <a:t>)</a:t>
            </a:r>
          </a:p>
          <a:p>
            <a:pPr lvl="2" eaLnBrk="1" hangingPunct="1">
              <a:defRPr/>
            </a:pPr>
            <a:r>
              <a:rPr lang="en-US" altLang="zh-CN" dirty="0"/>
              <a:t>Capacity : 800 Gigabytes /tape X 1000tapes/box</a:t>
            </a:r>
          </a:p>
          <a:p>
            <a:pPr lvl="2" eaLnBrk="1" hangingPunct="1">
              <a:defRPr/>
            </a:pPr>
            <a:r>
              <a:rPr lang="en-US" altLang="zh-CN" dirty="0"/>
              <a:t>Bandwidth: </a:t>
            </a:r>
          </a:p>
          <a:p>
            <a:pPr lvl="2" eaLnBrk="1" hangingPunct="1">
              <a:buFont typeface="Wingdings" pitchFamily="2" charset="2"/>
              <a:buNone/>
              <a:defRPr/>
            </a:pPr>
            <a:r>
              <a:rPr lang="en-US" altLang="zh-CN" dirty="0"/>
              <a:t>     800*1000=800 terabytes/box/24hrs by FedEx </a:t>
            </a:r>
          </a:p>
        </p:txBody>
      </p:sp>
      <p:sp>
        <p:nvSpPr>
          <p:cNvPr id="27654"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385821C-BAA5-45FE-B1CD-0A3E0A2DBAE5}" type="datetime1">
              <a:rPr lang="zh-CN" altLang="en-US" smtClean="0"/>
              <a:pPr eaLnBrk="1" hangingPunct="1">
                <a:defRPr/>
              </a:pPr>
              <a:t>2020/3/23</a:t>
            </a:fld>
            <a:endParaRPr lang="en-US" altLang="zh-CN"/>
          </a:p>
        </p:txBody>
      </p:sp>
      <p:pic>
        <p:nvPicPr>
          <p:cNvPr id="2765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7275" y="2308225"/>
            <a:ext cx="2857500"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7656" name="Rectangle 3"/>
          <p:cNvSpPr>
            <a:spLocks noChangeArrowheads="1"/>
          </p:cNvSpPr>
          <p:nvPr/>
        </p:nvSpPr>
        <p:spPr bwMode="auto">
          <a:xfrm>
            <a:off x="977900" y="5380038"/>
            <a:ext cx="7037388"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sz="2000">
                <a:solidFill>
                  <a:srgbClr val="FF0000"/>
                </a:solidFill>
              </a:rPr>
              <a:t>Never underestimate the bandwidth of a station wagon full of tapes hurtling down the highway</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p:txBody>
          <a:bodyPr/>
          <a:lstStyle/>
          <a:p>
            <a:r>
              <a:rPr lang="en-US" altLang="zh-CN"/>
              <a:t>Twisted Pairs</a:t>
            </a:r>
          </a:p>
        </p:txBody>
      </p:sp>
      <p:sp>
        <p:nvSpPr>
          <p:cNvPr id="28675" name="Content Placeholder 9"/>
          <p:cNvSpPr>
            <a:spLocks noGrp="1"/>
          </p:cNvSpPr>
          <p:nvPr>
            <p:ph idx="1"/>
          </p:nvPr>
        </p:nvSpPr>
        <p:spPr/>
        <p:txBody>
          <a:bodyPr/>
          <a:lstStyle/>
          <a:p>
            <a:endParaRPr lang="en-US"/>
          </a:p>
        </p:txBody>
      </p:sp>
      <p:sp>
        <p:nvSpPr>
          <p:cNvPr id="28676" name="日期占位符 10"/>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8FB3A851-6CDB-409F-A849-0E88B04115F0}" type="datetime1">
              <a:rPr lang="zh-CN" altLang="en-US" smtClean="0"/>
              <a:pPr>
                <a:defRPr/>
              </a:pPr>
              <a:t>2020/3/23</a:t>
            </a:fld>
            <a:endParaRPr lang="en-US" altLang="zh-CN"/>
          </a:p>
        </p:txBody>
      </p:sp>
      <p:sp>
        <p:nvSpPr>
          <p:cNvPr id="28677" name="页脚占位符 5"/>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a:t>linwei@cuc.edu.cn</a:t>
            </a:r>
          </a:p>
        </p:txBody>
      </p:sp>
      <p:sp>
        <p:nvSpPr>
          <p:cNvPr id="28678" name="灯片编号占位符 6"/>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8A086658-38FB-445B-8404-371875EBFD4B}" type="slidenum">
              <a:rPr lang="en-US" altLang="zh-CN" smtClean="0"/>
              <a:pPr>
                <a:defRPr/>
              </a:pPr>
              <a:t>25</a:t>
            </a:fld>
            <a:endParaRPr lang="en-US" altLang="zh-CN"/>
          </a:p>
        </p:txBody>
      </p:sp>
      <p:pic>
        <p:nvPicPr>
          <p:cNvPr id="2867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2757488"/>
            <a:ext cx="7388225" cy="3021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8680" name="Rectangle 10"/>
          <p:cNvSpPr>
            <a:spLocks noChangeArrowheads="1"/>
          </p:cNvSpPr>
          <p:nvPr/>
        </p:nvSpPr>
        <p:spPr bwMode="auto">
          <a:xfrm>
            <a:off x="1798638" y="5778500"/>
            <a:ext cx="5532437"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t>Category 5 UTP cable with four twisted pairs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t>Cat5. Cabling</a:t>
            </a:r>
          </a:p>
        </p:txBody>
      </p:sp>
      <p:sp>
        <p:nvSpPr>
          <p:cNvPr id="29699" name="Content Placeholder 2"/>
          <p:cNvSpPr>
            <a:spLocks noGrp="1"/>
          </p:cNvSpPr>
          <p:nvPr>
            <p:ph idx="1"/>
          </p:nvPr>
        </p:nvSpPr>
        <p:spPr>
          <a:xfrm>
            <a:off x="457200" y="1719263"/>
            <a:ext cx="5343525" cy="4411662"/>
          </a:xfrm>
        </p:spPr>
        <p:txBody>
          <a:bodyPr/>
          <a:lstStyle/>
          <a:p>
            <a:r>
              <a:rPr lang="en-US"/>
              <a:t>Bandwidth depends on the thickness of the wire and the distance traveled.</a:t>
            </a:r>
          </a:p>
          <a:p>
            <a:pPr lvl="1"/>
            <a:r>
              <a:rPr lang="en-US"/>
              <a:t>Cat5. &gt;100MHz 100m</a:t>
            </a:r>
          </a:p>
          <a:p>
            <a:pPr lvl="1"/>
            <a:r>
              <a:rPr lang="en-US"/>
              <a:t>100Mbps Ethernet: 2pairs</a:t>
            </a:r>
          </a:p>
          <a:p>
            <a:pPr lvl="1"/>
            <a:r>
              <a:rPr lang="en-US"/>
              <a:t>1Gbps Ethernet: 4pairs</a:t>
            </a:r>
          </a:p>
        </p:txBody>
      </p:sp>
      <p:sp>
        <p:nvSpPr>
          <p:cNvPr id="29700"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535E901-2BD2-439A-B477-3FDF1135EFD9}" type="datetime1">
              <a:rPr lang="zh-CN" altLang="en-US" smtClean="0"/>
              <a:pPr eaLnBrk="1" hangingPunct="1">
                <a:defRPr/>
              </a:pPr>
              <a:t>2020/3/23</a:t>
            </a:fld>
            <a:endParaRPr lang="en-US" altLang="zh-CN"/>
          </a:p>
        </p:txBody>
      </p:sp>
      <p:sp>
        <p:nvSpPr>
          <p:cNvPr id="29701"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2970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A3FF250-256F-4FA4-833C-BBD735851090}" type="slidenum">
              <a:rPr lang="en-US" altLang="zh-CN" smtClean="0"/>
              <a:pPr eaLnBrk="1" hangingPunct="1">
                <a:defRPr/>
              </a:pPr>
              <a:t>26</a:t>
            </a:fld>
            <a:endParaRPr lang="en-US" altLang="zh-CN"/>
          </a:p>
        </p:txBody>
      </p:sp>
      <p:pic>
        <p:nvPicPr>
          <p:cNvPr id="2970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550" y="4029075"/>
            <a:ext cx="2705100" cy="1685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29704"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34138" y="2154238"/>
            <a:ext cx="1685925" cy="16859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9705" name="TextBox 6"/>
          <p:cNvSpPr txBox="1">
            <a:spLocks noChangeArrowheads="1"/>
          </p:cNvSpPr>
          <p:nvPr/>
        </p:nvSpPr>
        <p:spPr bwMode="auto">
          <a:xfrm>
            <a:off x="6059488" y="5715000"/>
            <a:ext cx="2305050" cy="3381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sz="1600"/>
              <a:t>TIA/EIA 568B Standard</a:t>
            </a:r>
          </a:p>
        </p:txBody>
      </p:sp>
      <p:pic>
        <p:nvPicPr>
          <p:cNvPr id="2970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0" y="4910138"/>
            <a:ext cx="3048000" cy="1143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z="3200"/>
              <a:t>Transmission Direction over Links</a:t>
            </a:r>
          </a:p>
        </p:txBody>
      </p:sp>
      <p:sp>
        <p:nvSpPr>
          <p:cNvPr id="30723" name="Content Placeholder 2"/>
          <p:cNvSpPr>
            <a:spLocks noGrp="1"/>
          </p:cNvSpPr>
          <p:nvPr>
            <p:ph idx="1"/>
          </p:nvPr>
        </p:nvSpPr>
        <p:spPr>
          <a:xfrm>
            <a:off x="457200" y="1719263"/>
            <a:ext cx="8431213" cy="4411662"/>
          </a:xfrm>
        </p:spPr>
        <p:txBody>
          <a:bodyPr/>
          <a:lstStyle/>
          <a:p>
            <a:r>
              <a:rPr lang="en-US"/>
              <a:t>Links that can be used in both directions at the same time, like a two-lane road, are called </a:t>
            </a:r>
            <a:r>
              <a:rPr lang="en-US" b="1">
                <a:solidFill>
                  <a:srgbClr val="FF0000"/>
                </a:solidFill>
              </a:rPr>
              <a:t>full-duplex</a:t>
            </a:r>
            <a:r>
              <a:rPr lang="en-US"/>
              <a:t>.</a:t>
            </a:r>
          </a:p>
          <a:p>
            <a:r>
              <a:rPr lang="en-US"/>
              <a:t>Links that can be used in either direction, but only one way at a time, like a single-track railroad line, are called </a:t>
            </a:r>
            <a:r>
              <a:rPr lang="en-US" b="1">
                <a:solidFill>
                  <a:srgbClr val="FF0000"/>
                </a:solidFill>
              </a:rPr>
              <a:t>half-duplex</a:t>
            </a:r>
            <a:r>
              <a:rPr lang="en-US"/>
              <a:t>.</a:t>
            </a:r>
          </a:p>
          <a:p>
            <a:r>
              <a:rPr lang="en-US"/>
              <a:t>A third category consists of links that allow traffic in only one direction, like a one-way street, are called </a:t>
            </a:r>
            <a:r>
              <a:rPr lang="en-US" b="1">
                <a:solidFill>
                  <a:srgbClr val="FF0000"/>
                </a:solidFill>
              </a:rPr>
              <a:t>simplex</a:t>
            </a:r>
            <a:r>
              <a:rPr lang="en-US"/>
              <a:t> links.</a:t>
            </a:r>
          </a:p>
        </p:txBody>
      </p:sp>
      <p:sp>
        <p:nvSpPr>
          <p:cNvPr id="30724"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7C72339-8C73-4CCA-9E86-2AF7F140AB7B}" type="datetime1">
              <a:rPr lang="zh-CN" altLang="en-US" smtClean="0"/>
              <a:pPr eaLnBrk="1" hangingPunct="1">
                <a:defRPr/>
              </a:pPr>
              <a:t>2020/3/23</a:t>
            </a:fld>
            <a:endParaRPr lang="en-US" altLang="zh-CN"/>
          </a:p>
        </p:txBody>
      </p:sp>
      <p:sp>
        <p:nvSpPr>
          <p:cNvPr id="30725"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30726"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4990E56-62D5-43B1-89FB-A01464223C92}" type="slidenum">
              <a:rPr lang="en-US" altLang="zh-CN" smtClean="0"/>
              <a:pPr eaLnBrk="1" hangingPunct="1">
                <a:defRPr/>
              </a:pPr>
              <a:t>27</a:t>
            </a:fld>
            <a:endParaRPr lang="en-US" altLang="zh-CN"/>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t>UTP, STP</a:t>
            </a:r>
          </a:p>
        </p:txBody>
      </p:sp>
      <p:sp>
        <p:nvSpPr>
          <p:cNvPr id="31747" name="Content Placeholder 2"/>
          <p:cNvSpPr>
            <a:spLocks noGrp="1"/>
          </p:cNvSpPr>
          <p:nvPr>
            <p:ph idx="1"/>
          </p:nvPr>
        </p:nvSpPr>
        <p:spPr/>
        <p:txBody>
          <a:bodyPr/>
          <a:lstStyle/>
          <a:p>
            <a:r>
              <a:rPr lang="en-US" sz="2400"/>
              <a:t>Through Cat6. these wiring types are referred to as </a:t>
            </a:r>
            <a:r>
              <a:rPr lang="en-US" sz="2400" b="1">
                <a:solidFill>
                  <a:srgbClr val="FF0000"/>
                </a:solidFill>
              </a:rPr>
              <a:t>UTP</a:t>
            </a:r>
            <a:r>
              <a:rPr lang="en-US" sz="2400"/>
              <a:t> (Unshielded Twisted Pair) as they consists simply of wires and insulators.</a:t>
            </a:r>
          </a:p>
          <a:p>
            <a:r>
              <a:rPr lang="en-US" sz="2400"/>
              <a:t>Cat7. cables have shielding on the individual twisted pairs, as well as around the entire cable, are referred to as </a:t>
            </a:r>
            <a:r>
              <a:rPr lang="en-US" sz="2400" b="1">
                <a:solidFill>
                  <a:srgbClr val="FF0000"/>
                </a:solidFill>
              </a:rPr>
              <a:t>STP</a:t>
            </a:r>
            <a:r>
              <a:rPr lang="en-US" sz="2400"/>
              <a:t>.</a:t>
            </a:r>
          </a:p>
        </p:txBody>
      </p:sp>
      <p:sp>
        <p:nvSpPr>
          <p:cNvPr id="31748"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BAAA719-7469-4B2B-BC8C-3022A3F76267}" type="datetime1">
              <a:rPr lang="zh-CN" altLang="en-US" smtClean="0"/>
              <a:pPr eaLnBrk="1" hangingPunct="1">
                <a:defRPr/>
              </a:pPr>
              <a:t>2020/3/23</a:t>
            </a:fld>
            <a:endParaRPr lang="en-US" altLang="zh-CN"/>
          </a:p>
        </p:txBody>
      </p:sp>
      <p:sp>
        <p:nvSpPr>
          <p:cNvPr id="31749"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31750"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226CE6E-ECFD-4960-B9E7-691E93F14D3A}" type="slidenum">
              <a:rPr lang="en-US" altLang="zh-CN" smtClean="0"/>
              <a:pPr eaLnBrk="1" hangingPunct="1">
                <a:defRPr/>
              </a:pPr>
              <a:t>28</a:t>
            </a:fld>
            <a:endParaRPr lang="en-US" altLang="zh-CN"/>
          </a:p>
        </p:txBody>
      </p:sp>
      <p:pic>
        <p:nvPicPr>
          <p:cNvPr id="3175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038" y="3995738"/>
            <a:ext cx="2343150" cy="1874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175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14988" y="3854450"/>
            <a:ext cx="2286000" cy="20002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32771"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EE9DEB5-AA56-4C8B-A757-C08F9553F358}" type="slidenum">
              <a:rPr lang="en-US" altLang="zh-CN" smtClean="0"/>
              <a:pPr eaLnBrk="1" hangingPunct="1">
                <a:defRPr/>
              </a:pPr>
              <a:t>29</a:t>
            </a:fld>
            <a:endParaRPr lang="en-US" altLang="zh-CN"/>
          </a:p>
        </p:txBody>
      </p:sp>
      <p:sp>
        <p:nvSpPr>
          <p:cNvPr id="32772" name="Rectangle 2"/>
          <p:cNvSpPr>
            <a:spLocks noGrp="1" noChangeArrowheads="1"/>
          </p:cNvSpPr>
          <p:nvPr>
            <p:ph type="title"/>
          </p:nvPr>
        </p:nvSpPr>
        <p:spPr/>
        <p:txBody>
          <a:bodyPr/>
          <a:lstStyle/>
          <a:p>
            <a:pPr eaLnBrk="1" hangingPunct="1"/>
            <a:r>
              <a:rPr lang="en-US" altLang="zh-CN" dirty="0"/>
              <a:t>Coaxial Cable</a:t>
            </a:r>
          </a:p>
        </p:txBody>
      </p:sp>
      <p:sp>
        <p:nvSpPr>
          <p:cNvPr id="32773" name="Rectangle 3"/>
          <p:cNvSpPr>
            <a:spLocks noGrp="1" noChangeArrowheads="1"/>
          </p:cNvSpPr>
          <p:nvPr>
            <p:ph type="body" idx="1"/>
          </p:nvPr>
        </p:nvSpPr>
        <p:spPr/>
        <p:txBody>
          <a:bodyPr/>
          <a:lstStyle/>
          <a:p>
            <a:pPr algn="ctr" eaLnBrk="1" hangingPunct="1">
              <a:buFont typeface="Wingdings" pitchFamily="2" charset="2"/>
              <a:buNone/>
            </a:pPr>
            <a:r>
              <a:rPr lang="en-US" altLang="zh-CN"/>
              <a:t>A coaxial cable.</a:t>
            </a:r>
          </a:p>
        </p:txBody>
      </p:sp>
      <p:pic>
        <p:nvPicPr>
          <p:cNvPr id="32774" name="Picture 4" descr="2-0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3" y="2332038"/>
            <a:ext cx="7112000" cy="16319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2775" name="Rectangle 8"/>
          <p:cNvSpPr>
            <a:spLocks noChangeArrowheads="1"/>
          </p:cNvSpPr>
          <p:nvPr/>
        </p:nvSpPr>
        <p:spPr bwMode="auto">
          <a:xfrm>
            <a:off x="2841625" y="4522788"/>
            <a:ext cx="5003800" cy="120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chor="ctr">
            <a:spAutoFit/>
          </a:bodyPr>
          <a:lstStyle/>
          <a:p>
            <a:pPr>
              <a:buFontTx/>
              <a:buChar char="•"/>
            </a:pPr>
            <a:r>
              <a:rPr lang="en-US" altLang="zh-CN"/>
              <a:t>Two type</a:t>
            </a:r>
          </a:p>
          <a:p>
            <a:pPr lvl="1"/>
            <a:r>
              <a:rPr lang="en-US" altLang="zh-CN"/>
              <a:t>50-ohm: digital data (thin coaxial cable)</a:t>
            </a:r>
          </a:p>
          <a:p>
            <a:pPr lvl="1"/>
            <a:r>
              <a:rPr lang="en-US" altLang="zh-CN"/>
              <a:t>75-ohm  cable TV</a:t>
            </a:r>
          </a:p>
          <a:p>
            <a:pPr>
              <a:buFontTx/>
              <a:buChar char="•"/>
            </a:pPr>
            <a:r>
              <a:rPr lang="en-US" altLang="zh-CN"/>
              <a:t>Bandwidth: &gt; 1 GHz </a:t>
            </a:r>
          </a:p>
        </p:txBody>
      </p:sp>
      <p:sp>
        <p:nvSpPr>
          <p:cNvPr id="32776" name="日期占位符 8"/>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C2454A7-B635-4837-BEC3-491D155B61EA}" type="datetime1">
              <a:rPr lang="zh-CN" altLang="en-US" smtClean="0"/>
              <a:pPr eaLnBrk="1" hangingPunct="1">
                <a:defRPr/>
              </a:pPr>
              <a:t>2020/3/23</a:t>
            </a:fld>
            <a:endParaRPr lang="en-US" altLang="zh-CN"/>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页脚占位符 5"/>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6147" name="灯片编号占位符 6"/>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E063A48-A163-4B07-9974-27CA9BD57CE0}" type="slidenum">
              <a:rPr lang="en-US" altLang="zh-CN" smtClean="0"/>
              <a:pPr eaLnBrk="1" hangingPunct="1">
                <a:defRPr/>
              </a:pPr>
              <a:t>3</a:t>
            </a:fld>
            <a:endParaRPr lang="en-US" altLang="zh-CN"/>
          </a:p>
        </p:txBody>
      </p:sp>
      <p:sp>
        <p:nvSpPr>
          <p:cNvPr id="6148" name="Rectangle 2"/>
          <p:cNvSpPr>
            <a:spLocks noGrp="1" noChangeArrowheads="1"/>
          </p:cNvSpPr>
          <p:nvPr>
            <p:ph type="title"/>
          </p:nvPr>
        </p:nvSpPr>
        <p:spPr>
          <a:xfrm>
            <a:off x="457200" y="122238"/>
            <a:ext cx="7543800" cy="1052512"/>
          </a:xfrm>
        </p:spPr>
        <p:txBody>
          <a:bodyPr/>
          <a:lstStyle/>
          <a:p>
            <a:pPr eaLnBrk="1" hangingPunct="1"/>
            <a:r>
              <a:rPr lang="en-US" altLang="zh-CN" sz="3000">
                <a:solidFill>
                  <a:schemeClr val="tx1"/>
                </a:solidFill>
                <a:latin typeface="Comic Sans MS" pitchFamily="66" charset="0"/>
              </a:rPr>
              <a:t>Roadmap</a:t>
            </a:r>
          </a:p>
        </p:txBody>
      </p:sp>
      <p:sp>
        <p:nvSpPr>
          <p:cNvPr id="75780" name="Rectangle 4"/>
          <p:cNvSpPr>
            <a:spLocks noChangeArrowheads="1"/>
          </p:cNvSpPr>
          <p:nvPr/>
        </p:nvSpPr>
        <p:spPr bwMode="auto">
          <a:xfrm>
            <a:off x="609600" y="1143000"/>
            <a:ext cx="1905000" cy="609600"/>
          </a:xfrm>
          <a:prstGeom prst="rect">
            <a:avLst/>
          </a:prstGeom>
          <a:solidFill>
            <a:schemeClr val="bg1"/>
          </a:solidFill>
          <a:ln w="9525">
            <a:solidFill>
              <a:schemeClr val="tx1"/>
            </a:solidFill>
            <a:miter lim="800000"/>
            <a:headEnd/>
            <a:tailEnd/>
          </a:ln>
        </p:spPr>
        <p:txBody>
          <a:bodyPr wrap="none" anchor="ctr"/>
          <a:lstStyle/>
          <a:p>
            <a:pPr algn="ctr" eaLnBrk="0" hangingPunct="0"/>
            <a:r>
              <a:rPr lang="en-US" altLang="zh-CN" sz="2000" b="1">
                <a:solidFill>
                  <a:schemeClr val="bg2"/>
                </a:solidFill>
                <a:latin typeface="Comic Sans MS" pitchFamily="66" charset="0"/>
              </a:rPr>
              <a:t>Introduction</a:t>
            </a:r>
          </a:p>
        </p:txBody>
      </p:sp>
      <p:grpSp>
        <p:nvGrpSpPr>
          <p:cNvPr id="5" name="Group 4"/>
          <p:cNvGrpSpPr>
            <a:grpSpLocks/>
          </p:cNvGrpSpPr>
          <p:nvPr/>
        </p:nvGrpSpPr>
        <p:grpSpPr bwMode="auto">
          <a:xfrm>
            <a:off x="4648200" y="2819400"/>
            <a:ext cx="3962400" cy="609600"/>
            <a:chOff x="4648200" y="2819400"/>
            <a:chExt cx="3962400" cy="609600"/>
          </a:xfrm>
        </p:grpSpPr>
        <p:sp>
          <p:nvSpPr>
            <p:cNvPr id="6169" name="Rectangle 9"/>
            <p:cNvSpPr>
              <a:spLocks noChangeArrowheads="1"/>
            </p:cNvSpPr>
            <p:nvPr/>
          </p:nvSpPr>
          <p:spPr bwMode="auto">
            <a:xfrm>
              <a:off x="4953000" y="2819400"/>
              <a:ext cx="3657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solidFill>
                    <a:schemeClr val="bg2"/>
                  </a:solidFill>
                  <a:latin typeface="Comic Sans MS" pitchFamily="66" charset="0"/>
                </a:rPr>
                <a:t>Medium Access Sublayer</a:t>
              </a:r>
            </a:p>
          </p:txBody>
        </p:sp>
        <p:sp>
          <p:nvSpPr>
            <p:cNvPr id="6170" name="Line 11"/>
            <p:cNvSpPr>
              <a:spLocks noChangeShapeType="1"/>
            </p:cNvSpPr>
            <p:nvPr/>
          </p:nvSpPr>
          <p:spPr bwMode="auto">
            <a:xfrm>
              <a:off x="4648200" y="3124200"/>
              <a:ext cx="304800" cy="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6" name="Group 5"/>
          <p:cNvGrpSpPr>
            <a:grpSpLocks/>
          </p:cNvGrpSpPr>
          <p:nvPr/>
        </p:nvGrpSpPr>
        <p:grpSpPr bwMode="auto">
          <a:xfrm>
            <a:off x="6096000" y="3429000"/>
            <a:ext cx="2514600" cy="914400"/>
            <a:chOff x="6096000" y="3429000"/>
            <a:chExt cx="2514600" cy="914400"/>
          </a:xfrm>
        </p:grpSpPr>
        <p:sp>
          <p:nvSpPr>
            <p:cNvPr id="6167" name="Rectangle 8"/>
            <p:cNvSpPr>
              <a:spLocks noChangeArrowheads="1"/>
            </p:cNvSpPr>
            <p:nvPr/>
          </p:nvSpPr>
          <p:spPr bwMode="auto">
            <a:xfrm>
              <a:off x="6096000" y="3733800"/>
              <a:ext cx="2514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solidFill>
                    <a:schemeClr val="bg2"/>
                  </a:solidFill>
                  <a:latin typeface="Comic Sans MS" pitchFamily="66" charset="0"/>
                </a:rPr>
                <a:t>Network Layer</a:t>
              </a:r>
            </a:p>
          </p:txBody>
        </p:sp>
        <p:sp>
          <p:nvSpPr>
            <p:cNvPr id="6168" name="Line 12"/>
            <p:cNvSpPr>
              <a:spLocks noChangeShapeType="1"/>
            </p:cNvSpPr>
            <p:nvPr/>
          </p:nvSpPr>
          <p:spPr bwMode="auto">
            <a:xfrm>
              <a:off x="7391400" y="3429000"/>
              <a:ext cx="0" cy="304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7" name="Group 6"/>
          <p:cNvGrpSpPr>
            <a:grpSpLocks/>
          </p:cNvGrpSpPr>
          <p:nvPr/>
        </p:nvGrpSpPr>
        <p:grpSpPr bwMode="auto">
          <a:xfrm>
            <a:off x="6096000" y="4343400"/>
            <a:ext cx="2514600" cy="914400"/>
            <a:chOff x="6096000" y="4343400"/>
            <a:chExt cx="2514600" cy="914400"/>
          </a:xfrm>
        </p:grpSpPr>
        <p:sp>
          <p:nvSpPr>
            <p:cNvPr id="6165" name="Rectangle 7"/>
            <p:cNvSpPr>
              <a:spLocks noChangeArrowheads="1"/>
            </p:cNvSpPr>
            <p:nvPr/>
          </p:nvSpPr>
          <p:spPr bwMode="auto">
            <a:xfrm>
              <a:off x="6096000" y="4648200"/>
              <a:ext cx="2514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solidFill>
                    <a:schemeClr val="bg2"/>
                  </a:solidFill>
                  <a:latin typeface="Comic Sans MS" pitchFamily="66" charset="0"/>
                </a:rPr>
                <a:t>Transport Layer</a:t>
              </a:r>
            </a:p>
          </p:txBody>
        </p:sp>
        <p:sp>
          <p:nvSpPr>
            <p:cNvPr id="6166" name="Line 13"/>
            <p:cNvSpPr>
              <a:spLocks noChangeShapeType="1"/>
            </p:cNvSpPr>
            <p:nvPr/>
          </p:nvSpPr>
          <p:spPr bwMode="auto">
            <a:xfrm>
              <a:off x="7391400" y="4343400"/>
              <a:ext cx="0" cy="3048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8" name="Group 7"/>
          <p:cNvGrpSpPr>
            <a:grpSpLocks/>
          </p:cNvGrpSpPr>
          <p:nvPr/>
        </p:nvGrpSpPr>
        <p:grpSpPr bwMode="auto">
          <a:xfrm>
            <a:off x="6096000" y="5257800"/>
            <a:ext cx="2514600" cy="838200"/>
            <a:chOff x="6096000" y="5257800"/>
            <a:chExt cx="2514600" cy="838200"/>
          </a:xfrm>
        </p:grpSpPr>
        <p:sp>
          <p:nvSpPr>
            <p:cNvPr id="6163" name="Rectangle 10"/>
            <p:cNvSpPr>
              <a:spLocks noChangeArrowheads="1"/>
            </p:cNvSpPr>
            <p:nvPr/>
          </p:nvSpPr>
          <p:spPr bwMode="auto">
            <a:xfrm>
              <a:off x="6096000" y="5486400"/>
              <a:ext cx="25146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solidFill>
                    <a:schemeClr val="bg2"/>
                  </a:solidFill>
                  <a:latin typeface="Comic Sans MS" pitchFamily="66" charset="0"/>
                </a:rPr>
                <a:t>Application Layer</a:t>
              </a:r>
            </a:p>
          </p:txBody>
        </p:sp>
        <p:sp>
          <p:nvSpPr>
            <p:cNvPr id="6164" name="Line 14"/>
            <p:cNvSpPr>
              <a:spLocks noChangeShapeType="1"/>
            </p:cNvSpPr>
            <p:nvPr/>
          </p:nvSpPr>
          <p:spPr bwMode="auto">
            <a:xfrm>
              <a:off x="7391400" y="5257800"/>
              <a:ext cx="0" cy="228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4" name="Group 3"/>
          <p:cNvGrpSpPr>
            <a:grpSpLocks/>
          </p:cNvGrpSpPr>
          <p:nvPr/>
        </p:nvGrpSpPr>
        <p:grpSpPr bwMode="auto">
          <a:xfrm>
            <a:off x="2209800" y="2590800"/>
            <a:ext cx="2438400" cy="838200"/>
            <a:chOff x="2209800" y="2590800"/>
            <a:chExt cx="2438400" cy="838200"/>
          </a:xfrm>
        </p:grpSpPr>
        <p:sp>
          <p:nvSpPr>
            <p:cNvPr id="6161" name="Rectangle 6"/>
            <p:cNvSpPr>
              <a:spLocks noChangeArrowheads="1"/>
            </p:cNvSpPr>
            <p:nvPr/>
          </p:nvSpPr>
          <p:spPr bwMode="auto">
            <a:xfrm>
              <a:off x="2209800" y="2819400"/>
              <a:ext cx="2438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solidFill>
                    <a:schemeClr val="bg2"/>
                  </a:solidFill>
                  <a:latin typeface="Comic Sans MS" pitchFamily="66" charset="0"/>
                </a:rPr>
                <a:t>Data Link Layer</a:t>
              </a:r>
            </a:p>
          </p:txBody>
        </p:sp>
        <p:sp>
          <p:nvSpPr>
            <p:cNvPr id="6162" name="Line 15"/>
            <p:cNvSpPr>
              <a:spLocks noChangeShapeType="1"/>
            </p:cNvSpPr>
            <p:nvPr/>
          </p:nvSpPr>
          <p:spPr bwMode="auto">
            <a:xfrm>
              <a:off x="3429000" y="2590800"/>
              <a:ext cx="0" cy="2286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grpSp>
        <p:nvGrpSpPr>
          <p:cNvPr id="3" name="Group 2"/>
          <p:cNvGrpSpPr>
            <a:grpSpLocks/>
          </p:cNvGrpSpPr>
          <p:nvPr/>
        </p:nvGrpSpPr>
        <p:grpSpPr bwMode="auto">
          <a:xfrm>
            <a:off x="2209800" y="1524000"/>
            <a:ext cx="2438400" cy="1066800"/>
            <a:chOff x="2209800" y="1524000"/>
            <a:chExt cx="2438400" cy="1066800"/>
          </a:xfrm>
        </p:grpSpPr>
        <p:sp>
          <p:nvSpPr>
            <p:cNvPr id="6158" name="Rectangle 5"/>
            <p:cNvSpPr>
              <a:spLocks noChangeArrowheads="1"/>
            </p:cNvSpPr>
            <p:nvPr/>
          </p:nvSpPr>
          <p:spPr bwMode="auto">
            <a:xfrm>
              <a:off x="2209800" y="1981200"/>
              <a:ext cx="2438400" cy="609600"/>
            </a:xfrm>
            <a:prstGeom prst="rect">
              <a:avLst/>
            </a:prstGeom>
            <a:noFill/>
            <a:ln w="9525">
              <a:solidFill>
                <a:schemeClr val="tx1"/>
              </a:solidFill>
              <a:miter lim="800000"/>
              <a:headEnd/>
              <a:tailEnd/>
            </a:ln>
            <a:extLst>
              <a:ext uri="{909E8E84-426E-40dd-AFC4-6F175D3DCCD1}">
                <a14:hiddenFill xmlns="" xmlns:a14="http://schemas.microsoft.com/office/drawing/2010/main">
                  <a:solidFill>
                    <a:srgbClr val="FFFFFF"/>
                  </a:solidFill>
                </a14:hiddenFill>
              </a:ext>
            </a:extLst>
          </p:spPr>
          <p:txBody>
            <a:bodyPr wrap="none" anchor="ctr"/>
            <a:lstStyle/>
            <a:p>
              <a:pPr algn="ctr" eaLnBrk="0" hangingPunct="0"/>
              <a:r>
                <a:rPr lang="en-US" altLang="zh-CN" sz="2000" b="1">
                  <a:latin typeface="Comic Sans MS" pitchFamily="66" charset="0"/>
                </a:rPr>
                <a:t>Physical Layer</a:t>
              </a:r>
            </a:p>
          </p:txBody>
        </p:sp>
        <p:sp>
          <p:nvSpPr>
            <p:cNvPr id="6159" name="Line 16"/>
            <p:cNvSpPr>
              <a:spLocks noChangeShapeType="1"/>
            </p:cNvSpPr>
            <p:nvPr/>
          </p:nvSpPr>
          <p:spPr bwMode="auto">
            <a:xfrm>
              <a:off x="2514600" y="1524000"/>
              <a:ext cx="838200" cy="0"/>
            </a:xfrm>
            <a:prstGeom prst="line">
              <a:avLst/>
            </a:prstGeom>
            <a:noFill/>
            <a:ln w="9525">
              <a:solidFill>
                <a:schemeClr val="tx1"/>
              </a:solidFill>
              <a:round/>
              <a:headEnd/>
              <a:tailEnd/>
            </a:ln>
            <a:extLst>
              <a:ext uri="{909E8E84-426E-40dd-AFC4-6F175D3DCCD1}">
                <a14:hiddenFill xmlns="" xmlns:a14="http://schemas.microsoft.com/office/drawing/2010/main">
                  <a:noFill/>
                </a14:hiddenFill>
              </a:ext>
            </a:extLst>
          </p:spPr>
          <p:txBody>
            <a:bodyPr/>
            <a:lstStyle/>
            <a:p>
              <a:endParaRPr lang="en-US"/>
            </a:p>
          </p:txBody>
        </p:sp>
        <p:sp>
          <p:nvSpPr>
            <p:cNvPr id="6160" name="Line 17"/>
            <p:cNvSpPr>
              <a:spLocks noChangeShapeType="1"/>
            </p:cNvSpPr>
            <p:nvPr/>
          </p:nvSpPr>
          <p:spPr bwMode="auto">
            <a:xfrm>
              <a:off x="3352800" y="1524000"/>
              <a:ext cx="0" cy="457200"/>
            </a:xfrm>
            <a:prstGeom prst="line">
              <a:avLst/>
            </a:prstGeom>
            <a:noFill/>
            <a:ln w="9525">
              <a:solidFill>
                <a:schemeClr val="tx1"/>
              </a:solidFill>
              <a:round/>
              <a:headEnd/>
              <a:tailEnd type="triangle" w="med" len="med"/>
            </a:ln>
            <a:extLst>
              <a:ext uri="{909E8E84-426E-40dd-AFC4-6F175D3DCCD1}">
                <a14:hiddenFill xmlns="" xmlns:a14="http://schemas.microsoft.com/office/drawing/2010/main">
                  <a:noFill/>
                </a14:hiddenFill>
              </a:ext>
            </a:extLst>
          </p:spPr>
          <p:txBody>
            <a:bodyPr/>
            <a:lstStyle/>
            <a:p>
              <a:endParaRPr lang="en-US"/>
            </a:p>
          </p:txBody>
        </p:sp>
      </p:grpSp>
      <p:pic>
        <p:nvPicPr>
          <p:cNvPr id="6156" name="Picture 18"/>
          <p:cNvPicPr>
            <a:picLocks noGrp="1" noChangeArrowheads="1"/>
          </p:cNvPicPr>
          <p:nvPr>
            <p:ph sz="half" idx="2"/>
          </p:nvPr>
        </p:nvPicPr>
        <p:blipFill>
          <a:blip r:embed="rId3" cstate="print">
            <a:extLst>
              <a:ext uri="{28A0092B-C50C-407E-A947-70E740481C1C}">
                <a14:useLocalDpi xmlns:a14="http://schemas.microsoft.com/office/drawing/2010/main" val="0"/>
              </a:ext>
            </a:extLst>
          </a:blip>
          <a:srcRect/>
          <a:stretch>
            <a:fillRect/>
          </a:stretch>
        </p:blipFill>
        <p:spPr>
          <a:xfrm>
            <a:off x="395288" y="5192713"/>
            <a:ext cx="2124075" cy="1089025"/>
          </a:xfrm>
        </p:spPr>
      </p:pic>
      <p:sp>
        <p:nvSpPr>
          <p:cNvPr id="6157" name="日期占位符 21"/>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E682747-CBA3-4E8B-93DF-D122B4236ACC}"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5780"/>
                                        </p:tgtEl>
                                        <p:attrNameLst>
                                          <p:attrName>style.visibility</p:attrName>
                                        </p:attrNameLst>
                                      </p:cBhvr>
                                      <p:to>
                                        <p:strVal val="visible"/>
                                      </p:to>
                                    </p:set>
                                    <p:anim calcmode="lin" valueType="num">
                                      <p:cBhvr additive="base">
                                        <p:cTn id="7" dur="500" fill="hold"/>
                                        <p:tgtEl>
                                          <p:spTgt spid="75780"/>
                                        </p:tgtEl>
                                        <p:attrNameLst>
                                          <p:attrName>ppt_x</p:attrName>
                                        </p:attrNameLst>
                                      </p:cBhvr>
                                      <p:tavLst>
                                        <p:tav tm="0">
                                          <p:val>
                                            <p:strVal val="0-#ppt_w/2"/>
                                          </p:val>
                                        </p:tav>
                                        <p:tav tm="100000">
                                          <p:val>
                                            <p:strVal val="#ppt_x"/>
                                          </p:val>
                                        </p:tav>
                                      </p:tavLst>
                                    </p:anim>
                                    <p:anim calcmode="lin" valueType="num">
                                      <p:cBhvr additive="base">
                                        <p:cTn id="8" dur="500" fill="hold"/>
                                        <p:tgtEl>
                                          <p:spTgt spid="7578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additive="base">
                                        <p:cTn id="17" dur="500" fill="hold"/>
                                        <p:tgtEl>
                                          <p:spTgt spid="4"/>
                                        </p:tgtEl>
                                        <p:attrNameLst>
                                          <p:attrName>ppt_x</p:attrName>
                                        </p:attrNameLst>
                                      </p:cBhvr>
                                      <p:tavLst>
                                        <p:tav tm="0">
                                          <p:val>
                                            <p:strVal val="#ppt_x"/>
                                          </p:val>
                                        </p:tav>
                                        <p:tav tm="100000">
                                          <p:val>
                                            <p:strVal val="#ppt_x"/>
                                          </p:val>
                                        </p:tav>
                                      </p:tavLst>
                                    </p:anim>
                                    <p:anim calcmode="lin" valueType="num">
                                      <p:cBhvr additive="base">
                                        <p:cTn id="1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ppt_x"/>
                                          </p:val>
                                        </p:tav>
                                        <p:tav tm="100000">
                                          <p:val>
                                            <p:strVal val="#ppt_x"/>
                                          </p:val>
                                        </p:tav>
                                      </p:tavLst>
                                    </p:anim>
                                    <p:anim calcmode="lin" valueType="num">
                                      <p:cBhvr additive="base">
                                        <p:cTn id="3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additive="base">
                                        <p:cTn id="35" dur="500" fill="hold"/>
                                        <p:tgtEl>
                                          <p:spTgt spid="7"/>
                                        </p:tgtEl>
                                        <p:attrNameLst>
                                          <p:attrName>ppt_x</p:attrName>
                                        </p:attrNameLst>
                                      </p:cBhvr>
                                      <p:tavLst>
                                        <p:tav tm="0">
                                          <p:val>
                                            <p:strVal val="#ppt_x"/>
                                          </p:val>
                                        </p:tav>
                                        <p:tav tm="100000">
                                          <p:val>
                                            <p:strVal val="#ppt_x"/>
                                          </p:val>
                                        </p:tav>
                                      </p:tavLst>
                                    </p:anim>
                                    <p:anim calcmode="lin" valueType="num">
                                      <p:cBhvr additive="base">
                                        <p:cTn id="3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2" presetClass="entr" presetSubtype="4"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additive="base">
                                        <p:cTn id="41" dur="500" fill="hold"/>
                                        <p:tgtEl>
                                          <p:spTgt spid="8"/>
                                        </p:tgtEl>
                                        <p:attrNameLst>
                                          <p:attrName>ppt_x</p:attrName>
                                        </p:attrNameLst>
                                      </p:cBhvr>
                                      <p:tavLst>
                                        <p:tav tm="0">
                                          <p:val>
                                            <p:strVal val="#ppt_x"/>
                                          </p:val>
                                        </p:tav>
                                        <p:tav tm="100000">
                                          <p:val>
                                            <p:strVal val="#ppt_x"/>
                                          </p:val>
                                        </p:tav>
                                      </p:tavLst>
                                    </p:anim>
                                    <p:anim calcmode="lin" valueType="num">
                                      <p:cBhvr additive="base">
                                        <p:cTn id="4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0" grpId="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33795"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3DD5BB2-F392-44D7-B757-5473428F0040}" type="slidenum">
              <a:rPr lang="en-US" altLang="zh-CN" smtClean="0"/>
              <a:pPr eaLnBrk="1" hangingPunct="1">
                <a:defRPr/>
              </a:pPr>
              <a:t>30</a:t>
            </a:fld>
            <a:endParaRPr lang="en-US" altLang="zh-CN"/>
          </a:p>
        </p:txBody>
      </p:sp>
      <p:sp>
        <p:nvSpPr>
          <p:cNvPr id="33796" name="Rectangle 2"/>
          <p:cNvSpPr>
            <a:spLocks noGrp="1" noChangeArrowheads="1"/>
          </p:cNvSpPr>
          <p:nvPr>
            <p:ph type="title"/>
          </p:nvPr>
        </p:nvSpPr>
        <p:spPr/>
        <p:txBody>
          <a:bodyPr/>
          <a:lstStyle/>
          <a:p>
            <a:pPr eaLnBrk="1" hangingPunct="1"/>
            <a:r>
              <a:rPr lang="en-US" altLang="zh-CN"/>
              <a:t>Thin Coaxial cable</a:t>
            </a:r>
            <a:endParaRPr lang="zh-CN" altLang="en-US"/>
          </a:p>
        </p:txBody>
      </p:sp>
      <p:sp>
        <p:nvSpPr>
          <p:cNvPr id="33797" name="Rectangle 3"/>
          <p:cNvSpPr>
            <a:spLocks noGrp="1" noChangeArrowheads="1"/>
          </p:cNvSpPr>
          <p:nvPr>
            <p:ph type="body" idx="1"/>
          </p:nvPr>
        </p:nvSpPr>
        <p:spPr/>
        <p:txBody>
          <a:bodyPr/>
          <a:lstStyle/>
          <a:p>
            <a:pPr eaLnBrk="1" hangingPunct="1"/>
            <a:endParaRPr lang="zh-CN" altLang="en-US"/>
          </a:p>
        </p:txBody>
      </p:sp>
      <p:sp>
        <p:nvSpPr>
          <p:cNvPr id="33798"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24E0F89-DE9D-4A52-9631-F0B5BA982CBA}" type="datetime1">
              <a:rPr lang="zh-CN" altLang="en-US" smtClean="0"/>
              <a:pPr eaLnBrk="1" hangingPunct="1">
                <a:defRPr/>
              </a:pPr>
              <a:t>2020/3/23</a:t>
            </a:fld>
            <a:endParaRPr lang="en-US" altLang="zh-CN"/>
          </a:p>
        </p:txBody>
      </p:sp>
      <p:pic>
        <p:nvPicPr>
          <p:cNvPr id="3379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38463" y="1657350"/>
            <a:ext cx="2843212" cy="23177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380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538" y="3975100"/>
            <a:ext cx="2066925" cy="22098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3801"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54750" y="4506913"/>
            <a:ext cx="1531938" cy="12144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3802"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27450" y="4389438"/>
            <a:ext cx="1606550" cy="13811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cs typeface="Arial" pitchFamily="34" charset="0"/>
              </a:rPr>
              <a:t>Power Lines</a:t>
            </a:r>
            <a:endParaRPr lang="en-US"/>
          </a:p>
        </p:txBody>
      </p:sp>
      <p:sp>
        <p:nvSpPr>
          <p:cNvPr id="34819" name="Content Placeholder 2"/>
          <p:cNvSpPr>
            <a:spLocks noGrp="1"/>
          </p:cNvSpPr>
          <p:nvPr>
            <p:ph idx="1"/>
          </p:nvPr>
        </p:nvSpPr>
        <p:spPr/>
        <p:txBody>
          <a:bodyPr/>
          <a:lstStyle/>
          <a:p>
            <a:endParaRPr lang="en-US"/>
          </a:p>
        </p:txBody>
      </p:sp>
      <p:sp>
        <p:nvSpPr>
          <p:cNvPr id="34820"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E3D5649-EF06-4033-9C45-06A49420293D}" type="datetime1">
              <a:rPr lang="zh-CN" altLang="en-US" smtClean="0"/>
              <a:pPr eaLnBrk="1" hangingPunct="1">
                <a:defRPr/>
              </a:pPr>
              <a:t>2020/3/23</a:t>
            </a:fld>
            <a:endParaRPr lang="en-US" altLang="zh-CN"/>
          </a:p>
        </p:txBody>
      </p:sp>
      <p:sp>
        <p:nvSpPr>
          <p:cNvPr id="34821"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3482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36B741A-B130-41E5-9878-05C8E016B071}" type="slidenum">
              <a:rPr lang="en-US" altLang="zh-CN" smtClean="0"/>
              <a:pPr eaLnBrk="1" hangingPunct="1">
                <a:defRPr/>
              </a:pPr>
              <a:t>31</a:t>
            </a:fld>
            <a:endParaRPr lang="en-US" altLang="zh-CN"/>
          </a:p>
        </p:txBody>
      </p:sp>
      <p:pic>
        <p:nvPicPr>
          <p:cNvPr id="348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1475" y="2501900"/>
            <a:ext cx="8543925" cy="2438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4824" name="Rectangle 7"/>
          <p:cNvSpPr>
            <a:spLocks noChangeArrowheads="1"/>
          </p:cNvSpPr>
          <p:nvPr/>
        </p:nvSpPr>
        <p:spPr bwMode="auto">
          <a:xfrm>
            <a:off x="1981200" y="5349875"/>
            <a:ext cx="58118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r>
              <a:rPr lang="en-US"/>
              <a:t>A network that uses household electrical wiring.</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35843"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7AD04C4-0C23-4D16-B0C0-BBA5C6087B6F}" type="slidenum">
              <a:rPr lang="en-US" altLang="zh-CN" smtClean="0"/>
              <a:pPr eaLnBrk="1" hangingPunct="1">
                <a:defRPr/>
              </a:pPr>
              <a:t>32</a:t>
            </a:fld>
            <a:endParaRPr lang="en-US" altLang="zh-CN"/>
          </a:p>
        </p:txBody>
      </p:sp>
      <p:sp>
        <p:nvSpPr>
          <p:cNvPr id="35844" name="Rectangle 2"/>
          <p:cNvSpPr>
            <a:spLocks noGrp="1" noChangeArrowheads="1"/>
          </p:cNvSpPr>
          <p:nvPr>
            <p:ph type="title"/>
          </p:nvPr>
        </p:nvSpPr>
        <p:spPr>
          <a:xfrm>
            <a:off x="500063" y="249238"/>
            <a:ext cx="7029450" cy="1143000"/>
          </a:xfrm>
        </p:spPr>
        <p:txBody>
          <a:bodyPr/>
          <a:lstStyle/>
          <a:p>
            <a:pPr eaLnBrk="1" hangingPunct="1"/>
            <a:r>
              <a:rPr lang="en-US" altLang="zh-CN" sz="3500"/>
              <a:t>Race between computing and communication</a:t>
            </a:r>
          </a:p>
        </p:txBody>
      </p:sp>
      <p:sp>
        <p:nvSpPr>
          <p:cNvPr id="35845" name="Rectangle 3"/>
          <p:cNvSpPr>
            <a:spLocks noGrp="1" noChangeArrowheads="1"/>
          </p:cNvSpPr>
          <p:nvPr>
            <p:ph type="body" idx="1"/>
          </p:nvPr>
        </p:nvSpPr>
        <p:spPr>
          <a:xfrm>
            <a:off x="755650" y="1600200"/>
            <a:ext cx="8105775" cy="4316413"/>
          </a:xfrm>
        </p:spPr>
        <p:txBody>
          <a:bodyPr/>
          <a:lstStyle/>
          <a:p>
            <a:pPr eaLnBrk="1" hangingPunct="1">
              <a:lnSpc>
                <a:spcPct val="90000"/>
              </a:lnSpc>
            </a:pPr>
            <a:r>
              <a:rPr lang="en-US" altLang="zh-CN" dirty="0"/>
              <a:t>Single CPUs(3 GHz)</a:t>
            </a:r>
            <a:r>
              <a:rPr lang="zh-CN" altLang="en-US" dirty="0"/>
              <a:t> </a:t>
            </a:r>
            <a:r>
              <a:rPr lang="en-US" altLang="zh-CN" dirty="0"/>
              <a:t>are beginning to approach physical limits, which is why now the number of CPUs is increased per chip.</a:t>
            </a:r>
          </a:p>
          <a:p>
            <a:pPr eaLnBrk="1" hangingPunct="1">
              <a:lnSpc>
                <a:spcPct val="90000"/>
              </a:lnSpc>
            </a:pPr>
            <a:r>
              <a:rPr lang="en-US" altLang="zh-CN" dirty="0"/>
              <a:t>The achievable bandwidth with fiber technology is  in excess of 50Tbps.</a:t>
            </a:r>
          </a:p>
          <a:p>
            <a:pPr eaLnBrk="1" hangingPunct="1">
              <a:lnSpc>
                <a:spcPct val="90000"/>
              </a:lnSpc>
            </a:pPr>
            <a:r>
              <a:rPr lang="en-US" altLang="zh-CN" dirty="0"/>
              <a:t>The current practical limit of around 100Gbps is due to our inability to convert between electrical and optical signals any faster. </a:t>
            </a:r>
          </a:p>
        </p:txBody>
      </p:sp>
      <p:sp>
        <p:nvSpPr>
          <p:cNvPr id="35846"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2145F1B-FDC1-4634-B496-12A600652093}"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t>Fiber Optics</a:t>
            </a:r>
          </a:p>
        </p:txBody>
      </p:sp>
      <p:sp>
        <p:nvSpPr>
          <p:cNvPr id="36867" name="Content Placeholder 2"/>
          <p:cNvSpPr>
            <a:spLocks noGrp="1"/>
          </p:cNvSpPr>
          <p:nvPr>
            <p:ph idx="1"/>
          </p:nvPr>
        </p:nvSpPr>
        <p:spPr/>
        <p:txBody>
          <a:bodyPr/>
          <a:lstStyle/>
          <a:p>
            <a:r>
              <a:rPr lang="en-US"/>
              <a:t>Fiber usages</a:t>
            </a:r>
          </a:p>
          <a:p>
            <a:pPr lvl="1"/>
            <a:r>
              <a:rPr lang="en-US"/>
              <a:t>Long-haul transmission in network backbones</a:t>
            </a:r>
          </a:p>
          <a:p>
            <a:pPr lvl="1"/>
            <a:r>
              <a:rPr lang="en-US"/>
              <a:t>High-Speed LANs</a:t>
            </a:r>
          </a:p>
          <a:p>
            <a:pPr lvl="1"/>
            <a:r>
              <a:rPr lang="en-US"/>
              <a:t>High-Speed Internet Access (FttH)</a:t>
            </a:r>
          </a:p>
          <a:p>
            <a:r>
              <a:rPr lang="en-US"/>
              <a:t>Components of Optical Transmission System</a:t>
            </a:r>
          </a:p>
          <a:p>
            <a:pPr lvl="1"/>
            <a:r>
              <a:rPr lang="en-US"/>
              <a:t>The light source</a:t>
            </a:r>
          </a:p>
          <a:p>
            <a:pPr lvl="1"/>
            <a:r>
              <a:rPr lang="en-US"/>
              <a:t>The transmission medium</a:t>
            </a:r>
          </a:p>
          <a:p>
            <a:pPr lvl="1"/>
            <a:r>
              <a:rPr lang="en-US"/>
              <a:t>The detector</a:t>
            </a:r>
          </a:p>
        </p:txBody>
      </p:sp>
      <p:sp>
        <p:nvSpPr>
          <p:cNvPr id="36868"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C586B53-A6D3-4CA5-A3D8-30D54039434F}" type="datetime1">
              <a:rPr lang="zh-CN" altLang="en-US" smtClean="0"/>
              <a:pPr eaLnBrk="1" hangingPunct="1">
                <a:defRPr/>
              </a:pPr>
              <a:t>2020/3/23</a:t>
            </a:fld>
            <a:endParaRPr lang="en-US" altLang="zh-CN"/>
          </a:p>
        </p:txBody>
      </p:sp>
      <p:sp>
        <p:nvSpPr>
          <p:cNvPr id="36869"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36870"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61DC53E-F2FC-4B46-A2CD-2633B8D6E9BE}" type="slidenum">
              <a:rPr lang="en-US" altLang="zh-CN" smtClean="0"/>
              <a:pPr eaLnBrk="1" hangingPunct="1">
                <a:defRPr/>
              </a:pPr>
              <a:t>33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37891"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DF4FB67-D857-4074-81D7-3924C47BC146}" type="slidenum">
              <a:rPr lang="en-US" altLang="zh-CN" smtClean="0"/>
              <a:pPr eaLnBrk="1" hangingPunct="1">
                <a:defRPr/>
              </a:pPr>
              <a:t>34</a:t>
            </a:fld>
            <a:endParaRPr lang="en-US" altLang="zh-CN"/>
          </a:p>
        </p:txBody>
      </p:sp>
      <p:sp>
        <p:nvSpPr>
          <p:cNvPr id="37892" name="Rectangle 2"/>
          <p:cNvSpPr>
            <a:spLocks noGrp="1" noChangeArrowheads="1"/>
          </p:cNvSpPr>
          <p:nvPr>
            <p:ph type="title"/>
          </p:nvPr>
        </p:nvSpPr>
        <p:spPr/>
        <p:txBody>
          <a:bodyPr/>
          <a:lstStyle/>
          <a:p>
            <a:pPr eaLnBrk="1" hangingPunct="1"/>
            <a:r>
              <a:rPr lang="en-US" altLang="zh-CN"/>
              <a:t>Fiber Optics</a:t>
            </a:r>
          </a:p>
        </p:txBody>
      </p:sp>
      <p:sp>
        <p:nvSpPr>
          <p:cNvPr id="37893" name="Rectangle 3"/>
          <p:cNvSpPr>
            <a:spLocks noGrp="1" noChangeArrowheads="1"/>
          </p:cNvSpPr>
          <p:nvPr>
            <p:ph type="body" idx="1"/>
          </p:nvPr>
        </p:nvSpPr>
        <p:spPr>
          <a:xfrm>
            <a:off x="488950" y="4611688"/>
            <a:ext cx="8297863" cy="1412875"/>
          </a:xfrm>
        </p:spPr>
        <p:txBody>
          <a:bodyPr/>
          <a:lstStyle/>
          <a:p>
            <a:pPr eaLnBrk="1" hangingPunct="1">
              <a:buFont typeface="Wingdings" pitchFamily="2" charset="2"/>
              <a:buNone/>
            </a:pPr>
            <a:r>
              <a:rPr lang="en-US" altLang="zh-CN" sz="2200">
                <a:solidFill>
                  <a:schemeClr val="accent2"/>
                </a:solidFill>
              </a:rPr>
              <a:t>(a)</a:t>
            </a:r>
            <a:r>
              <a:rPr lang="en-US" altLang="zh-CN" sz="2200"/>
              <a:t> Three examples of a light ray from inside a silica fiber impinging on the air/silica boundary at different angles.</a:t>
            </a:r>
          </a:p>
          <a:p>
            <a:pPr eaLnBrk="1" hangingPunct="1">
              <a:buFont typeface="Wingdings" pitchFamily="2" charset="2"/>
              <a:buNone/>
            </a:pPr>
            <a:r>
              <a:rPr lang="en-US" altLang="zh-CN" sz="2200">
                <a:solidFill>
                  <a:schemeClr val="accent2"/>
                </a:solidFill>
              </a:rPr>
              <a:t>(b)</a:t>
            </a:r>
            <a:r>
              <a:rPr lang="en-US" altLang="zh-CN" sz="2200"/>
              <a:t> Light trapped by total internal reflection.</a:t>
            </a:r>
          </a:p>
        </p:txBody>
      </p:sp>
      <p:pic>
        <p:nvPicPr>
          <p:cNvPr id="37894" name="Picture 4" descr="2-0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800" y="1889125"/>
            <a:ext cx="8085138" cy="23510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7895"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CD415E5-D3BA-44F9-B59E-34EB6BF30278}"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38915"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36B2419-1FF6-4543-BE17-2F1CAEA12336}" type="slidenum">
              <a:rPr lang="en-US" altLang="zh-CN" smtClean="0"/>
              <a:pPr eaLnBrk="1" hangingPunct="1">
                <a:defRPr/>
              </a:pPr>
              <a:t>35</a:t>
            </a:fld>
            <a:endParaRPr lang="en-US" altLang="zh-CN"/>
          </a:p>
        </p:txBody>
      </p:sp>
      <p:sp>
        <p:nvSpPr>
          <p:cNvPr id="38916" name="Rectangle 8"/>
          <p:cNvSpPr>
            <a:spLocks noGrp="1" noChangeArrowheads="1"/>
          </p:cNvSpPr>
          <p:nvPr>
            <p:ph type="title"/>
          </p:nvPr>
        </p:nvSpPr>
        <p:spPr/>
        <p:txBody>
          <a:bodyPr/>
          <a:lstStyle/>
          <a:p>
            <a:pPr eaLnBrk="1" hangingPunct="1"/>
            <a:r>
              <a:rPr lang="en-US" altLang="zh-CN"/>
              <a:t>Multimode and Single-mode</a:t>
            </a:r>
          </a:p>
        </p:txBody>
      </p:sp>
      <p:sp>
        <p:nvSpPr>
          <p:cNvPr id="38917" name="Rectangle 9"/>
          <p:cNvSpPr>
            <a:spLocks noGrp="1" noChangeArrowheads="1"/>
          </p:cNvSpPr>
          <p:nvPr>
            <p:ph type="body" idx="1"/>
          </p:nvPr>
        </p:nvSpPr>
        <p:spPr>
          <a:xfrm>
            <a:off x="500063" y="3671888"/>
            <a:ext cx="8229600" cy="2273300"/>
          </a:xfrm>
        </p:spPr>
        <p:txBody>
          <a:bodyPr/>
          <a:lstStyle/>
          <a:p>
            <a:pPr eaLnBrk="1" hangingPunct="1"/>
            <a:r>
              <a:rPr lang="en-US" altLang="zh-CN" sz="2200"/>
              <a:t>different rays will be bouncing around at different angles. Each ray is said to have a different mode, so a fiber having this property is called a </a:t>
            </a:r>
            <a:r>
              <a:rPr lang="en-US" altLang="zh-CN" sz="2200">
                <a:solidFill>
                  <a:srgbClr val="FF0000"/>
                </a:solidFill>
              </a:rPr>
              <a:t>multimode fiber</a:t>
            </a:r>
            <a:r>
              <a:rPr lang="en-US" altLang="zh-CN" sz="2200"/>
              <a:t> .</a:t>
            </a:r>
          </a:p>
          <a:p>
            <a:pPr eaLnBrk="1" hangingPunct="1"/>
            <a:r>
              <a:rPr lang="en-US" altLang="zh-CN" sz="2200"/>
              <a:t>if the fiber's diameter is reduced to a few wavelengths of light, the fiber acts like a wave guide, and the light can propagate only in a straight line, without bouncing, yielding a </a:t>
            </a:r>
            <a:r>
              <a:rPr lang="en-US" altLang="zh-CN" sz="2200">
                <a:solidFill>
                  <a:srgbClr val="FF0000"/>
                </a:solidFill>
              </a:rPr>
              <a:t>single-mode fiber</a:t>
            </a:r>
            <a:r>
              <a:rPr lang="en-US" altLang="zh-CN" sz="2200"/>
              <a:t>. </a:t>
            </a:r>
          </a:p>
        </p:txBody>
      </p:sp>
      <p:sp>
        <p:nvSpPr>
          <p:cNvPr id="38918"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46F85C8-FA7A-4EE2-A0FB-9809067CBE5D}" type="datetime1">
              <a:rPr lang="zh-CN" altLang="en-US" smtClean="0"/>
              <a:pPr eaLnBrk="1" hangingPunct="1">
                <a:defRPr/>
              </a:pPr>
              <a:t>2020/3/23</a:t>
            </a:fld>
            <a:endParaRPr lang="en-US" altLang="zh-CN"/>
          </a:p>
        </p:txBody>
      </p:sp>
      <p:pic>
        <p:nvPicPr>
          <p:cNvPr id="3891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1585913"/>
            <a:ext cx="4030662" cy="20097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892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638" y="1771650"/>
            <a:ext cx="1419225" cy="62388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38921"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43588" y="2662238"/>
            <a:ext cx="1503362" cy="67468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39939"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4B62563-E928-420B-B0EB-C5FE3FBBBFB8}" type="slidenum">
              <a:rPr lang="en-US" altLang="zh-CN" smtClean="0"/>
              <a:pPr eaLnBrk="1" hangingPunct="1">
                <a:defRPr/>
              </a:pPr>
              <a:t>36</a:t>
            </a:fld>
            <a:endParaRPr lang="en-US" altLang="zh-CN"/>
          </a:p>
        </p:txBody>
      </p:sp>
      <p:sp>
        <p:nvSpPr>
          <p:cNvPr id="39940" name="Rectangle 2"/>
          <p:cNvSpPr>
            <a:spLocks noGrp="1" noChangeArrowheads="1"/>
          </p:cNvSpPr>
          <p:nvPr>
            <p:ph type="title"/>
          </p:nvPr>
        </p:nvSpPr>
        <p:spPr/>
        <p:txBody>
          <a:bodyPr/>
          <a:lstStyle/>
          <a:p>
            <a:pPr eaLnBrk="1" hangingPunct="1"/>
            <a:r>
              <a:rPr lang="en-US" altLang="zh-CN" sz="3200"/>
              <a:t>Transmission of Light through Fiber</a:t>
            </a:r>
          </a:p>
        </p:txBody>
      </p:sp>
      <p:sp>
        <p:nvSpPr>
          <p:cNvPr id="39941" name="Rectangle 3"/>
          <p:cNvSpPr>
            <a:spLocks noGrp="1" noChangeArrowheads="1"/>
          </p:cNvSpPr>
          <p:nvPr>
            <p:ph type="body" idx="1"/>
          </p:nvPr>
        </p:nvSpPr>
        <p:spPr>
          <a:xfrm>
            <a:off x="515938" y="5840413"/>
            <a:ext cx="8229600" cy="609600"/>
          </a:xfrm>
        </p:spPr>
        <p:txBody>
          <a:bodyPr/>
          <a:lstStyle/>
          <a:p>
            <a:pPr algn="ctr" eaLnBrk="1" hangingPunct="1">
              <a:buFont typeface="Wingdings" pitchFamily="2" charset="2"/>
              <a:buNone/>
            </a:pPr>
            <a:r>
              <a:rPr lang="en-US" altLang="zh-CN" sz="2600"/>
              <a:t>Attenuation of light through fiber in the infrared region.</a:t>
            </a:r>
          </a:p>
        </p:txBody>
      </p:sp>
      <p:sp>
        <p:nvSpPr>
          <p:cNvPr id="39942" name="Rectangle 5"/>
          <p:cNvSpPr>
            <a:spLocks noChangeArrowheads="1"/>
          </p:cNvSpPr>
          <p:nvPr/>
        </p:nvSpPr>
        <p:spPr bwMode="auto">
          <a:xfrm>
            <a:off x="2252663" y="5614988"/>
            <a:ext cx="4997450" cy="36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r>
              <a:rPr lang="en-US" altLang="zh-CN"/>
              <a:t>All three bands are 25,000 to 30,000 GHz wide </a:t>
            </a:r>
          </a:p>
        </p:txBody>
      </p:sp>
      <p:sp>
        <p:nvSpPr>
          <p:cNvPr id="39943" name="日期占位符 8"/>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5437332-6A43-4911-94BA-B7C53092665C}" type="datetime1">
              <a:rPr lang="zh-CN" altLang="en-US" smtClean="0"/>
              <a:pPr eaLnBrk="1" hangingPunct="1">
                <a:defRPr/>
              </a:pPr>
              <a:t>2020/3/23</a:t>
            </a:fld>
            <a:endParaRPr lang="en-US" altLang="zh-CN"/>
          </a:p>
        </p:txBody>
      </p:sp>
      <p:pic>
        <p:nvPicPr>
          <p:cNvPr id="3994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950" y="1760538"/>
            <a:ext cx="7231063" cy="3854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40963"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F98D000-7A2B-45E0-898A-3EDCF118CF79}" type="slidenum">
              <a:rPr lang="en-US" altLang="zh-CN" smtClean="0"/>
              <a:pPr eaLnBrk="1" hangingPunct="1">
                <a:defRPr/>
              </a:pPr>
              <a:t>37</a:t>
            </a:fld>
            <a:endParaRPr lang="en-US" altLang="zh-CN"/>
          </a:p>
        </p:txBody>
      </p:sp>
      <p:sp>
        <p:nvSpPr>
          <p:cNvPr id="40964" name="Rectangle 2"/>
          <p:cNvSpPr>
            <a:spLocks noGrp="1" noChangeArrowheads="1"/>
          </p:cNvSpPr>
          <p:nvPr>
            <p:ph type="title"/>
          </p:nvPr>
        </p:nvSpPr>
        <p:spPr/>
        <p:txBody>
          <a:bodyPr/>
          <a:lstStyle/>
          <a:p>
            <a:pPr eaLnBrk="1" hangingPunct="1"/>
            <a:r>
              <a:rPr lang="en-US" altLang="zh-CN"/>
              <a:t>Chromatic Dispersion </a:t>
            </a:r>
            <a:endParaRPr lang="zh-CN" altLang="en-US"/>
          </a:p>
        </p:txBody>
      </p:sp>
      <p:sp>
        <p:nvSpPr>
          <p:cNvPr id="40965" name="Rectangle 3"/>
          <p:cNvSpPr>
            <a:spLocks noGrp="1" noChangeArrowheads="1"/>
          </p:cNvSpPr>
          <p:nvPr>
            <p:ph type="body" idx="1"/>
          </p:nvPr>
        </p:nvSpPr>
        <p:spPr/>
        <p:txBody>
          <a:bodyPr/>
          <a:lstStyle/>
          <a:p>
            <a:pPr eaLnBrk="1" hangingPunct="1">
              <a:lnSpc>
                <a:spcPct val="90000"/>
              </a:lnSpc>
            </a:pPr>
            <a:r>
              <a:rPr lang="en-US" altLang="zh-CN" b="1">
                <a:solidFill>
                  <a:srgbClr val="FF0000"/>
                </a:solidFill>
              </a:rPr>
              <a:t>Chromatic dispersion </a:t>
            </a:r>
            <a:r>
              <a:rPr lang="en-US" altLang="zh-CN"/>
              <a:t>occurs because different colors of light travel through the fiber at different speeds. Since the different colors of light have different velocities, some colors arrive at the fiber end before others. </a:t>
            </a:r>
          </a:p>
          <a:p>
            <a:pPr eaLnBrk="1" hangingPunct="1">
              <a:lnSpc>
                <a:spcPct val="90000"/>
              </a:lnSpc>
            </a:pPr>
            <a:r>
              <a:rPr lang="en-US" altLang="zh-CN"/>
              <a:t>It has been discovered that making the pulsed in a special shape related to the reciprocal of the hyperbolic cosine causes nearly all the dispersion effects cancel out. These pulses are called </a:t>
            </a:r>
            <a:r>
              <a:rPr lang="en-US" altLang="zh-CN" b="1">
                <a:solidFill>
                  <a:srgbClr val="FF0000"/>
                </a:solidFill>
              </a:rPr>
              <a:t>solitons</a:t>
            </a:r>
            <a:r>
              <a:rPr lang="en-US" altLang="zh-CN"/>
              <a:t>.</a:t>
            </a:r>
            <a:endParaRPr lang="zh-CN" altLang="en-US"/>
          </a:p>
        </p:txBody>
      </p:sp>
      <p:sp>
        <p:nvSpPr>
          <p:cNvPr id="40966"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053C2A4-748E-4529-914E-AE4BE1812721}"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页脚占位符 5"/>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41987" name="灯片编号占位符 6"/>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FEADA76-1C44-4B86-ACC9-F9020098ECC1}" type="slidenum">
              <a:rPr lang="en-US" altLang="zh-CN" smtClean="0"/>
              <a:pPr eaLnBrk="1" hangingPunct="1">
                <a:defRPr/>
              </a:pPr>
              <a:t>38</a:t>
            </a:fld>
            <a:endParaRPr lang="en-US" altLang="zh-CN"/>
          </a:p>
        </p:txBody>
      </p:sp>
      <p:sp>
        <p:nvSpPr>
          <p:cNvPr id="41988" name="Rectangle 2"/>
          <p:cNvSpPr>
            <a:spLocks noGrp="1" noChangeArrowheads="1"/>
          </p:cNvSpPr>
          <p:nvPr>
            <p:ph type="title"/>
          </p:nvPr>
        </p:nvSpPr>
        <p:spPr/>
        <p:txBody>
          <a:bodyPr/>
          <a:lstStyle/>
          <a:p>
            <a:pPr eaLnBrk="1" hangingPunct="1"/>
            <a:r>
              <a:rPr lang="en-US" altLang="zh-CN"/>
              <a:t>Fiber Cables</a:t>
            </a:r>
          </a:p>
        </p:txBody>
      </p:sp>
      <p:sp>
        <p:nvSpPr>
          <p:cNvPr id="41989" name="Rectangle 3"/>
          <p:cNvSpPr>
            <a:spLocks noGrp="1" noChangeArrowheads="1"/>
          </p:cNvSpPr>
          <p:nvPr>
            <p:ph type="body" sz="half" idx="1"/>
          </p:nvPr>
        </p:nvSpPr>
        <p:spPr>
          <a:xfrm>
            <a:off x="755650" y="4394200"/>
            <a:ext cx="6173788" cy="1522413"/>
          </a:xfrm>
        </p:spPr>
        <p:txBody>
          <a:bodyPr/>
          <a:lstStyle/>
          <a:p>
            <a:pPr eaLnBrk="1" hangingPunct="1">
              <a:buFont typeface="Wingdings" pitchFamily="2" charset="2"/>
              <a:buNone/>
            </a:pPr>
            <a:r>
              <a:rPr lang="en-US" altLang="zh-CN" sz="2200">
                <a:solidFill>
                  <a:schemeClr val="accent2"/>
                </a:solidFill>
              </a:rPr>
              <a:t>(a)</a:t>
            </a:r>
            <a:r>
              <a:rPr lang="en-US" altLang="zh-CN" sz="2200"/>
              <a:t> Side view of a single fiber.</a:t>
            </a:r>
          </a:p>
          <a:p>
            <a:pPr eaLnBrk="1" hangingPunct="1">
              <a:buFont typeface="Wingdings" pitchFamily="2" charset="2"/>
              <a:buNone/>
            </a:pPr>
            <a:r>
              <a:rPr lang="en-US" altLang="zh-CN" sz="2200">
                <a:solidFill>
                  <a:schemeClr val="accent2"/>
                </a:solidFill>
              </a:rPr>
              <a:t>(b)</a:t>
            </a:r>
            <a:r>
              <a:rPr lang="en-US" altLang="zh-CN" sz="2200"/>
              <a:t> End view of a sheath with three fibers.</a:t>
            </a:r>
          </a:p>
          <a:p>
            <a:pPr eaLnBrk="1" hangingPunct="1">
              <a:buFont typeface="Wingdings" pitchFamily="2" charset="2"/>
              <a:buNone/>
            </a:pPr>
            <a:r>
              <a:rPr lang="en-US" altLang="zh-CN" sz="1800"/>
              <a:t>       Diameter:50um of Multimode</a:t>
            </a:r>
          </a:p>
          <a:p>
            <a:pPr eaLnBrk="1" hangingPunct="1">
              <a:buFont typeface="Wingdings" pitchFamily="2" charset="2"/>
              <a:buNone/>
            </a:pPr>
            <a:r>
              <a:rPr lang="en-US" altLang="zh-CN" sz="1800"/>
              <a:t>                      &lt;10um of singlemode</a:t>
            </a:r>
          </a:p>
        </p:txBody>
      </p:sp>
      <p:pic>
        <p:nvPicPr>
          <p:cNvPr id="41990" name="Picture 4" descr="2-0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9913" y="1490663"/>
            <a:ext cx="8235950" cy="24590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1" name="日期占位符 8"/>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BB800FD-8EAB-4DF0-9621-CE95D7CB7269}" type="datetime1">
              <a:rPr lang="zh-CN" altLang="en-US" smtClean="0"/>
              <a:pPr eaLnBrk="1" hangingPunct="1">
                <a:defRPr/>
              </a:pPr>
              <a:t>2020/3/23</a:t>
            </a:fld>
            <a:endParaRPr lang="en-US" altLang="zh-CN"/>
          </a:p>
        </p:txBody>
      </p:sp>
      <p:pic>
        <p:nvPicPr>
          <p:cNvPr id="4199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88100" y="4117975"/>
            <a:ext cx="2381250" cy="169545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43011"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4BDDE04-F863-4552-AC04-6AB63429E1EE}" type="slidenum">
              <a:rPr lang="en-US" altLang="zh-CN" smtClean="0"/>
              <a:pPr eaLnBrk="1" hangingPunct="1">
                <a:defRPr/>
              </a:pPr>
              <a:t>39</a:t>
            </a:fld>
            <a:endParaRPr lang="en-US" altLang="zh-CN"/>
          </a:p>
        </p:txBody>
      </p:sp>
      <p:sp>
        <p:nvSpPr>
          <p:cNvPr id="43012" name="Rectangle 2"/>
          <p:cNvSpPr>
            <a:spLocks noGrp="1" noChangeArrowheads="1"/>
          </p:cNvSpPr>
          <p:nvPr>
            <p:ph type="title"/>
          </p:nvPr>
        </p:nvSpPr>
        <p:spPr/>
        <p:txBody>
          <a:bodyPr/>
          <a:lstStyle/>
          <a:p>
            <a:pPr eaLnBrk="1" hangingPunct="1"/>
            <a:r>
              <a:rPr lang="en-US" altLang="zh-CN"/>
              <a:t>Connecting Fibers</a:t>
            </a:r>
          </a:p>
        </p:txBody>
      </p:sp>
      <p:sp>
        <p:nvSpPr>
          <p:cNvPr id="43013" name="Rectangle 3"/>
          <p:cNvSpPr>
            <a:spLocks noGrp="1" noChangeArrowheads="1"/>
          </p:cNvSpPr>
          <p:nvPr>
            <p:ph type="body" idx="1"/>
          </p:nvPr>
        </p:nvSpPr>
        <p:spPr>
          <a:xfrm>
            <a:off x="457200" y="1719263"/>
            <a:ext cx="5929313" cy="4411662"/>
          </a:xfrm>
        </p:spPr>
        <p:txBody>
          <a:bodyPr/>
          <a:lstStyle/>
          <a:p>
            <a:pPr eaLnBrk="1" hangingPunct="1"/>
            <a:r>
              <a:rPr lang="en-US" altLang="zh-CN"/>
              <a:t>Fibers can be connected in three different ways</a:t>
            </a:r>
            <a:r>
              <a:rPr lang="zh-CN" altLang="en-US"/>
              <a:t>：</a:t>
            </a:r>
            <a:endParaRPr lang="en-US" altLang="zh-CN"/>
          </a:p>
          <a:p>
            <a:pPr lvl="1" eaLnBrk="1" hangingPunct="1"/>
            <a:r>
              <a:rPr lang="en-US" altLang="zh-CN"/>
              <a:t>Connectors and fiber sockets</a:t>
            </a:r>
          </a:p>
          <a:p>
            <a:pPr lvl="1" eaLnBrk="1" hangingPunct="1"/>
            <a:r>
              <a:rPr lang="en-US" altLang="zh-CN"/>
              <a:t>Mechanical splices</a:t>
            </a:r>
          </a:p>
          <a:p>
            <a:pPr lvl="1" eaLnBrk="1" hangingPunct="1"/>
            <a:r>
              <a:rPr lang="en-US" altLang="zh-CN"/>
              <a:t>Fusion (melted) splice</a:t>
            </a:r>
          </a:p>
        </p:txBody>
      </p:sp>
      <p:sp>
        <p:nvSpPr>
          <p:cNvPr id="43014"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3758B2F-F021-4AEF-B1E8-E8B4125193DE}" type="datetime1">
              <a:rPr lang="zh-CN" altLang="en-US" smtClean="0"/>
              <a:pPr eaLnBrk="1" hangingPunct="1">
                <a:defRPr/>
              </a:pPr>
              <a:t>2020/3/23</a:t>
            </a:fld>
            <a:endParaRPr lang="en-US" altLang="zh-CN"/>
          </a:p>
        </p:txBody>
      </p:sp>
      <p:pic>
        <p:nvPicPr>
          <p:cNvPr id="4301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62738" y="4381500"/>
            <a:ext cx="1905000" cy="1905000"/>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4301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48425" y="1922463"/>
            <a:ext cx="2333625" cy="17510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ctrTitle"/>
          </p:nvPr>
        </p:nvSpPr>
        <p:spPr>
          <a:xfrm>
            <a:off x="1225550" y="3454400"/>
            <a:ext cx="5986463" cy="1120775"/>
          </a:xfrm>
        </p:spPr>
        <p:txBody>
          <a:bodyPr/>
          <a:lstStyle/>
          <a:p>
            <a:pPr eaLnBrk="1" hangingPunct="1"/>
            <a:r>
              <a:rPr lang="en-US" altLang="zh-CN"/>
              <a:t>The Physical Layer</a:t>
            </a:r>
            <a:endParaRPr lang="en-US" altLang="zh-CN" sz="4400"/>
          </a:p>
        </p:txBody>
      </p:sp>
      <p:sp>
        <p:nvSpPr>
          <p:cNvPr id="7171" name="Rectangle 3"/>
          <p:cNvSpPr>
            <a:spLocks noGrp="1" noChangeArrowheads="1"/>
          </p:cNvSpPr>
          <p:nvPr>
            <p:ph type="subTitle" idx="1"/>
          </p:nvPr>
        </p:nvSpPr>
        <p:spPr>
          <a:xfrm>
            <a:off x="1322388" y="1620838"/>
            <a:ext cx="6400800" cy="1752600"/>
          </a:xfrm>
        </p:spPr>
        <p:txBody>
          <a:bodyPr/>
          <a:lstStyle/>
          <a:p>
            <a:pPr algn="ctr" eaLnBrk="1" hangingPunct="1"/>
            <a:r>
              <a:rPr lang="en-US" altLang="zh-CN" sz="7200">
                <a:solidFill>
                  <a:srgbClr val="FF0000"/>
                </a:solidFill>
              </a:rPr>
              <a:t>Chapter 2</a:t>
            </a:r>
            <a:endParaRPr lang="en-US" altLang="zh-CN" sz="540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zh-CN"/>
              <a:t>Light Sources</a:t>
            </a:r>
          </a:p>
        </p:txBody>
      </p:sp>
      <p:sp>
        <p:nvSpPr>
          <p:cNvPr id="44035" name="Rectangle 3"/>
          <p:cNvSpPr>
            <a:spLocks noGrp="1" noChangeArrowheads="1"/>
          </p:cNvSpPr>
          <p:nvPr>
            <p:ph type="body" idx="1"/>
          </p:nvPr>
        </p:nvSpPr>
        <p:spPr/>
        <p:txBody>
          <a:bodyPr/>
          <a:lstStyle/>
          <a:p>
            <a:r>
              <a:rPr lang="en-US" altLang="zh-CN"/>
              <a:t>Two kinds of light resources are typically  used to do the signaling:</a:t>
            </a:r>
          </a:p>
        </p:txBody>
      </p:sp>
      <p:sp>
        <p:nvSpPr>
          <p:cNvPr id="44036"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EDA74EE5-42EC-4FD5-8567-8DC54ACC331D}" type="datetime1">
              <a:rPr lang="zh-CN" altLang="en-US" smtClean="0"/>
              <a:pPr>
                <a:defRPr/>
              </a:pPr>
              <a:t>2020/3/23</a:t>
            </a:fld>
            <a:endParaRPr lang="en-US" altLang="zh-CN"/>
          </a:p>
        </p:txBody>
      </p:sp>
      <p:sp>
        <p:nvSpPr>
          <p:cNvPr id="44037"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a:t>linwei@cuc.edu.cn</a:t>
            </a:r>
          </a:p>
        </p:txBody>
      </p:sp>
      <p:sp>
        <p:nvSpPr>
          <p:cNvPr id="44038"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CD38CDA1-A14C-48C3-876C-33A894CD845D}" type="slidenum">
              <a:rPr lang="en-US" altLang="zh-CN" smtClean="0"/>
              <a:pPr>
                <a:defRPr/>
              </a:pPr>
              <a:t>40</a:t>
            </a:fld>
            <a:endParaRPr lang="en-US" altLang="zh-CN"/>
          </a:p>
        </p:txBody>
      </p:sp>
      <p:pic>
        <p:nvPicPr>
          <p:cNvPr id="4403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2844800"/>
            <a:ext cx="8458200" cy="3036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Rectangle 1"/>
          <p:cNvSpPr/>
          <p:nvPr/>
        </p:nvSpPr>
        <p:spPr>
          <a:xfrm>
            <a:off x="3630613" y="2898775"/>
            <a:ext cx="5110162" cy="434975"/>
          </a:xfrm>
          <a:prstGeom prst="rect">
            <a:avLst/>
          </a:prstGeom>
          <a:solidFill>
            <a:schemeClr val="accent6">
              <a:lumMod val="20000"/>
              <a:lumOff val="80000"/>
              <a:alpha val="4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44041" name="Rectangle 13"/>
          <p:cNvSpPr>
            <a:spLocks noChangeArrowheads="1"/>
          </p:cNvSpPr>
          <p:nvPr/>
        </p:nvSpPr>
        <p:spPr bwMode="auto">
          <a:xfrm>
            <a:off x="1963738" y="5646738"/>
            <a:ext cx="5918200" cy="5222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lgn="ctr"/>
            <a:endParaRPr lang="en-US" altLang="zh-CN" sz="1400"/>
          </a:p>
          <a:p>
            <a:pPr algn="ctr">
              <a:buFont typeface="Wingdings" pitchFamily="2" charset="2"/>
              <a:buNone/>
            </a:pPr>
            <a:r>
              <a:rPr lang="en-US" altLang="zh-CN" sz="1400"/>
              <a:t>A comparison of semiconductor diodes and LEDs as light sources.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45059"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FBD1103-CF10-43B2-98D3-18C98D175012}" type="slidenum">
              <a:rPr lang="en-US" altLang="zh-CN" smtClean="0"/>
              <a:pPr eaLnBrk="1" hangingPunct="1">
                <a:defRPr/>
              </a:pPr>
              <a:t>41</a:t>
            </a:fld>
            <a:endParaRPr lang="en-US" altLang="zh-CN"/>
          </a:p>
        </p:txBody>
      </p:sp>
      <p:sp>
        <p:nvSpPr>
          <p:cNvPr id="45060" name="Rectangle 2"/>
          <p:cNvSpPr>
            <a:spLocks noGrp="1" noChangeArrowheads="1"/>
          </p:cNvSpPr>
          <p:nvPr>
            <p:ph type="title"/>
          </p:nvPr>
        </p:nvSpPr>
        <p:spPr/>
        <p:txBody>
          <a:bodyPr/>
          <a:lstStyle/>
          <a:p>
            <a:pPr eaLnBrk="1" hangingPunct="1"/>
            <a:r>
              <a:rPr lang="en-US" altLang="zh-CN"/>
              <a:t>The receiving end</a:t>
            </a:r>
          </a:p>
        </p:txBody>
      </p:sp>
      <p:sp>
        <p:nvSpPr>
          <p:cNvPr id="45061" name="Rectangle 3"/>
          <p:cNvSpPr>
            <a:spLocks noGrp="1" noChangeArrowheads="1"/>
          </p:cNvSpPr>
          <p:nvPr>
            <p:ph type="body" idx="1"/>
          </p:nvPr>
        </p:nvSpPr>
        <p:spPr/>
        <p:txBody>
          <a:bodyPr/>
          <a:lstStyle/>
          <a:p>
            <a:pPr eaLnBrk="1" hangingPunct="1"/>
            <a:r>
              <a:rPr lang="en-US" altLang="zh-CN" dirty="0"/>
              <a:t>Photodiode: gives off an electrical pulse when struck by light</a:t>
            </a:r>
          </a:p>
          <a:p>
            <a:pPr lvl="1" eaLnBrk="1" hangingPunct="1"/>
            <a:r>
              <a:rPr lang="en-US" altLang="zh-CN" dirty="0"/>
              <a:t>The </a:t>
            </a:r>
            <a:r>
              <a:rPr lang="en-US" altLang="zh-CN" dirty="0">
                <a:solidFill>
                  <a:srgbClr val="FF0000"/>
                </a:solidFill>
              </a:rPr>
              <a:t>response time </a:t>
            </a:r>
            <a:r>
              <a:rPr lang="en-US" altLang="zh-CN" dirty="0"/>
              <a:t>of  photodiodes, which convert the signal from the optical to the electrical domain, limits data rates to about 100Gbps.</a:t>
            </a:r>
          </a:p>
          <a:p>
            <a:pPr lvl="1" eaLnBrk="1" hangingPunct="1"/>
            <a:r>
              <a:rPr lang="en-US" altLang="zh-CN" dirty="0">
                <a:solidFill>
                  <a:srgbClr val="FF0000"/>
                </a:solidFill>
              </a:rPr>
              <a:t>Thermal noise </a:t>
            </a:r>
            <a:r>
              <a:rPr lang="en-US" altLang="zh-CN" dirty="0"/>
              <a:t>is also an issue, so a pulse of light must carry enough energy to be detected, by making the pulses powerful enough, the error rate can be made arbitrarily small.</a:t>
            </a:r>
          </a:p>
        </p:txBody>
      </p:sp>
      <p:sp>
        <p:nvSpPr>
          <p:cNvPr id="45062"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55B2775-8AEB-4826-883E-CD9961D2FC52}"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t>Pros and Cons of Fiber Optics </a:t>
            </a:r>
          </a:p>
        </p:txBody>
      </p:sp>
      <p:sp>
        <p:nvSpPr>
          <p:cNvPr id="46083" name="Content Placeholder 2"/>
          <p:cNvSpPr>
            <a:spLocks noGrp="1"/>
          </p:cNvSpPr>
          <p:nvPr>
            <p:ph idx="1"/>
          </p:nvPr>
        </p:nvSpPr>
        <p:spPr/>
        <p:txBody>
          <a:bodyPr/>
          <a:lstStyle/>
          <a:p>
            <a:r>
              <a:rPr lang="en-US" sz="2000"/>
              <a:t>Pros</a:t>
            </a:r>
          </a:p>
          <a:p>
            <a:pPr lvl="1"/>
            <a:r>
              <a:rPr lang="en-US" sz="1800"/>
              <a:t>High bandwidth</a:t>
            </a:r>
          </a:p>
          <a:p>
            <a:pPr lvl="1"/>
            <a:r>
              <a:rPr lang="en-US" sz="1800"/>
              <a:t>Long distance, low attenuation</a:t>
            </a:r>
          </a:p>
          <a:p>
            <a:pPr lvl="1"/>
            <a:r>
              <a:rPr lang="en-US" sz="1800"/>
              <a:t>No being affected by power surges, electromagnetic interference, or power failures</a:t>
            </a:r>
          </a:p>
          <a:p>
            <a:pPr lvl="1"/>
            <a:r>
              <a:rPr lang="en-US" sz="1800"/>
              <a:t>Thin and lightweight</a:t>
            </a:r>
          </a:p>
          <a:p>
            <a:pPr lvl="1"/>
            <a:r>
              <a:rPr lang="en-US" sz="1800"/>
              <a:t>No light leaking, difficult to tap</a:t>
            </a:r>
          </a:p>
          <a:p>
            <a:r>
              <a:rPr lang="en-US" sz="2000"/>
              <a:t>Cons</a:t>
            </a:r>
          </a:p>
          <a:p>
            <a:pPr lvl="1"/>
            <a:r>
              <a:rPr lang="en-US" sz="1800"/>
              <a:t>Requiring skills to install</a:t>
            </a:r>
          </a:p>
          <a:p>
            <a:pPr lvl="1"/>
            <a:r>
              <a:rPr lang="en-US" sz="1800"/>
              <a:t>Can be damaged by being bent too much</a:t>
            </a:r>
          </a:p>
          <a:p>
            <a:pPr lvl="1"/>
            <a:r>
              <a:rPr lang="en-US" sz="1800"/>
              <a:t>Two-way communication requires either two fibers or two frequency bands on one fiber</a:t>
            </a:r>
          </a:p>
          <a:p>
            <a:pPr lvl="1"/>
            <a:r>
              <a:rPr lang="en-US" sz="1800"/>
              <a:t>Fiber interfaces cost more than electrical interfaces.</a:t>
            </a:r>
          </a:p>
          <a:p>
            <a:pPr lvl="1"/>
            <a:endParaRPr lang="en-US" sz="1800"/>
          </a:p>
        </p:txBody>
      </p:sp>
      <p:sp>
        <p:nvSpPr>
          <p:cNvPr id="46084"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E79C4FB-B89C-42D8-AD55-C8B75F6CADF6}" type="datetime1">
              <a:rPr lang="zh-CN" altLang="en-US" smtClean="0"/>
              <a:pPr eaLnBrk="1" hangingPunct="1">
                <a:defRPr/>
              </a:pPr>
              <a:t>2020/3/23</a:t>
            </a:fld>
            <a:endParaRPr lang="en-US" altLang="zh-CN"/>
          </a:p>
        </p:txBody>
      </p:sp>
      <p:sp>
        <p:nvSpPr>
          <p:cNvPr id="46085"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46086"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806A575-843D-4259-848F-EC6043FA0B95}" type="slidenum">
              <a:rPr lang="en-US" altLang="zh-CN" smtClean="0"/>
              <a:pPr eaLnBrk="1" hangingPunct="1">
                <a:defRPr/>
              </a:pPr>
              <a:t>42</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47107"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A8E58E4-8381-4364-BC4F-B27F1471B7F6}" type="slidenum">
              <a:rPr lang="en-US" altLang="zh-CN" smtClean="0"/>
              <a:pPr eaLnBrk="1" hangingPunct="1">
                <a:defRPr/>
              </a:pPr>
              <a:t>43</a:t>
            </a:fld>
            <a:endParaRPr lang="en-US" altLang="zh-CN"/>
          </a:p>
        </p:txBody>
      </p:sp>
      <p:sp>
        <p:nvSpPr>
          <p:cNvPr id="41988" name="Rectangle 2"/>
          <p:cNvSpPr>
            <a:spLocks noGrp="1" noChangeArrowheads="1"/>
          </p:cNvSpPr>
          <p:nvPr>
            <p:ph type="title"/>
          </p:nvPr>
        </p:nvSpPr>
        <p:spPr/>
        <p:txBody>
          <a:bodyPr/>
          <a:lstStyle/>
          <a:p>
            <a:pPr eaLnBrk="1" hangingPunct="1">
              <a:defRPr/>
            </a:pPr>
            <a:r>
              <a:rPr lang="en-US" altLang="zh-CN" dirty="0">
                <a:solidFill>
                  <a:schemeClr val="bg1">
                    <a:lumMod val="50000"/>
                  </a:schemeClr>
                </a:solidFill>
              </a:rPr>
              <a:t>2.3 Wireless Transmission</a:t>
            </a:r>
          </a:p>
        </p:txBody>
      </p:sp>
      <p:sp>
        <p:nvSpPr>
          <p:cNvPr id="47109" name="Rectangle 3"/>
          <p:cNvSpPr>
            <a:spLocks noGrp="1" noChangeArrowheads="1"/>
          </p:cNvSpPr>
          <p:nvPr>
            <p:ph type="body" idx="1"/>
          </p:nvPr>
        </p:nvSpPr>
        <p:spPr>
          <a:xfrm>
            <a:off x="1127125" y="1731963"/>
            <a:ext cx="8016875" cy="4821237"/>
          </a:xfrm>
        </p:spPr>
        <p:txBody>
          <a:bodyPr/>
          <a:lstStyle/>
          <a:p>
            <a:pPr eaLnBrk="1" hangingPunct="1"/>
            <a:r>
              <a:rPr lang="en-US" altLang="zh-CN" sz="3900"/>
              <a:t>The Electromagnetic Spectrum</a:t>
            </a:r>
          </a:p>
          <a:p>
            <a:pPr eaLnBrk="1" hangingPunct="1"/>
            <a:r>
              <a:rPr lang="en-US" altLang="zh-CN" sz="3900"/>
              <a:t>Radio Transmission</a:t>
            </a:r>
          </a:p>
          <a:p>
            <a:pPr eaLnBrk="1" hangingPunct="1"/>
            <a:r>
              <a:rPr lang="en-US" altLang="zh-CN" sz="3900"/>
              <a:t>Microwave Transmission</a:t>
            </a:r>
          </a:p>
          <a:p>
            <a:pPr eaLnBrk="1" hangingPunct="1"/>
            <a:r>
              <a:rPr lang="en-US" altLang="zh-CN" sz="3900"/>
              <a:t>Infrared Transmission</a:t>
            </a:r>
          </a:p>
          <a:p>
            <a:pPr eaLnBrk="1" hangingPunct="1"/>
            <a:r>
              <a:rPr lang="en-US" altLang="zh-CN" sz="3900"/>
              <a:t>Lightwave Transmission</a:t>
            </a:r>
          </a:p>
          <a:p>
            <a:pPr eaLnBrk="1" hangingPunct="1"/>
            <a:endParaRPr lang="zh-CN" altLang="en-US" sz="3900"/>
          </a:p>
        </p:txBody>
      </p:sp>
      <p:sp>
        <p:nvSpPr>
          <p:cNvPr id="47110"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0211D71-7014-4FEC-81CB-E6209EE809AA}"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48131"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B5A743E-98B4-4602-8DCF-47F7F5DACE34}" type="slidenum">
              <a:rPr lang="en-US" altLang="zh-CN" smtClean="0"/>
              <a:pPr eaLnBrk="1" hangingPunct="1">
                <a:defRPr/>
              </a:pPr>
              <a:t>44</a:t>
            </a:fld>
            <a:endParaRPr lang="en-US" altLang="zh-CN"/>
          </a:p>
        </p:txBody>
      </p:sp>
      <p:pic>
        <p:nvPicPr>
          <p:cNvPr id="48132" name="Picture 4" descr="2-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4738" y="1414463"/>
            <a:ext cx="7129462" cy="39544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8133" name="Rectangle 2"/>
          <p:cNvSpPr>
            <a:spLocks noGrp="1" noChangeArrowheads="1"/>
          </p:cNvSpPr>
          <p:nvPr>
            <p:ph type="title"/>
          </p:nvPr>
        </p:nvSpPr>
        <p:spPr/>
        <p:txBody>
          <a:bodyPr/>
          <a:lstStyle/>
          <a:p>
            <a:pPr eaLnBrk="1" hangingPunct="1"/>
            <a:r>
              <a:rPr lang="en-US" altLang="zh-CN"/>
              <a:t>The Electromagnetic Spectrum</a:t>
            </a:r>
          </a:p>
        </p:txBody>
      </p:sp>
      <p:sp>
        <p:nvSpPr>
          <p:cNvPr id="48134" name="Rectangle 3"/>
          <p:cNvSpPr>
            <a:spLocks noGrp="1" noChangeArrowheads="1"/>
          </p:cNvSpPr>
          <p:nvPr>
            <p:ph type="body" idx="1"/>
          </p:nvPr>
        </p:nvSpPr>
        <p:spPr>
          <a:xfrm>
            <a:off x="457200" y="5705475"/>
            <a:ext cx="8229600" cy="425450"/>
          </a:xfrm>
        </p:spPr>
        <p:txBody>
          <a:bodyPr/>
          <a:lstStyle/>
          <a:p>
            <a:pPr algn="ctr" eaLnBrk="1" hangingPunct="1">
              <a:lnSpc>
                <a:spcPct val="90000"/>
              </a:lnSpc>
              <a:buFont typeface="Wingdings" pitchFamily="2" charset="2"/>
              <a:buNone/>
            </a:pPr>
            <a:r>
              <a:rPr lang="en-US" altLang="zh-CN" sz="2100"/>
              <a:t>The electromagnetic spectrum and its uses for communication.</a:t>
            </a:r>
          </a:p>
        </p:txBody>
      </p:sp>
      <p:sp>
        <p:nvSpPr>
          <p:cNvPr id="48135" name="Rectangle 5"/>
          <p:cNvSpPr>
            <a:spLocks noChangeArrowheads="1"/>
          </p:cNvSpPr>
          <p:nvPr/>
        </p:nvSpPr>
        <p:spPr bwMode="auto">
          <a:xfrm>
            <a:off x="6432550" y="5295900"/>
            <a:ext cx="1263650" cy="366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spAutoFit/>
          </a:bodyPr>
          <a:lstStyle/>
          <a:p>
            <a:r>
              <a:rPr lang="en-US" altLang="zh-CN"/>
              <a:t>Ultraviolet </a:t>
            </a:r>
          </a:p>
        </p:txBody>
      </p:sp>
      <p:sp>
        <p:nvSpPr>
          <p:cNvPr id="48136" name="日期占位符 8"/>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7F3CB7D-DAAF-4C5F-AFE4-C756778D02C7}"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t>Spread spectrum &amp; UWB</a:t>
            </a:r>
          </a:p>
        </p:txBody>
      </p:sp>
      <p:sp>
        <p:nvSpPr>
          <p:cNvPr id="49155"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3F6BBBE-C308-48D2-BA62-001879577CFE}" type="datetime1">
              <a:rPr lang="zh-CN" altLang="en-US" smtClean="0"/>
              <a:pPr eaLnBrk="1" hangingPunct="1">
                <a:defRPr/>
              </a:pPr>
              <a:t>2020/3/23</a:t>
            </a:fld>
            <a:endParaRPr lang="en-US" altLang="zh-CN"/>
          </a:p>
        </p:txBody>
      </p:sp>
      <p:sp>
        <p:nvSpPr>
          <p:cNvPr id="49156"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49157"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7F6A204-979A-4A28-AE60-F98321884587}" type="slidenum">
              <a:rPr lang="en-US" altLang="zh-CN" smtClean="0"/>
              <a:pPr eaLnBrk="1" hangingPunct="1">
                <a:defRPr/>
              </a:pPr>
              <a:t>45</a:t>
            </a:fld>
            <a:endParaRPr lang="en-US" altLang="zh-CN"/>
          </a:p>
        </p:txBody>
      </p:sp>
      <p:sp>
        <p:nvSpPr>
          <p:cNvPr id="49158" name="Rectangle 3"/>
          <p:cNvSpPr txBox="1">
            <a:spLocks noChangeArrowheads="1"/>
          </p:cNvSpPr>
          <p:nvPr/>
        </p:nvSpPr>
        <p:spPr bwMode="auto">
          <a:xfrm>
            <a:off x="287338" y="5334000"/>
            <a:ext cx="8856662" cy="1219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r>
              <a:rPr lang="en-US" sz="2400"/>
              <a:t>Spread spectrum and ultra-wideband </a:t>
            </a:r>
            <a:br>
              <a:rPr lang="en-US" sz="2400"/>
            </a:br>
            <a:r>
              <a:rPr lang="en-US" sz="2400"/>
              <a:t>(UWB) communication</a:t>
            </a:r>
          </a:p>
        </p:txBody>
      </p:sp>
      <p:pic>
        <p:nvPicPr>
          <p:cNvPr id="49159" name="Picture 7" descr="02-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5588" y="2157413"/>
            <a:ext cx="8632825" cy="2543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50179"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DD6FFF9-4779-4052-B4A8-CEF053727BEC}" type="slidenum">
              <a:rPr lang="en-US" altLang="zh-CN" smtClean="0"/>
              <a:pPr eaLnBrk="1" hangingPunct="1">
                <a:defRPr/>
              </a:pPr>
              <a:t>46</a:t>
            </a:fld>
            <a:endParaRPr lang="en-US" altLang="zh-CN"/>
          </a:p>
        </p:txBody>
      </p:sp>
      <p:sp>
        <p:nvSpPr>
          <p:cNvPr id="50180" name="Rectangle 2"/>
          <p:cNvSpPr>
            <a:spLocks noGrp="1" noChangeArrowheads="1"/>
          </p:cNvSpPr>
          <p:nvPr>
            <p:ph type="title"/>
          </p:nvPr>
        </p:nvSpPr>
        <p:spPr/>
        <p:txBody>
          <a:bodyPr/>
          <a:lstStyle/>
          <a:p>
            <a:pPr eaLnBrk="1" hangingPunct="1"/>
            <a:r>
              <a:rPr lang="en-US" altLang="zh-CN"/>
              <a:t>Radio Transmission</a:t>
            </a:r>
          </a:p>
        </p:txBody>
      </p:sp>
      <p:sp>
        <p:nvSpPr>
          <p:cNvPr id="50181" name="Rectangle 3"/>
          <p:cNvSpPr>
            <a:spLocks noGrp="1" noChangeArrowheads="1"/>
          </p:cNvSpPr>
          <p:nvPr>
            <p:ph type="body" idx="1"/>
          </p:nvPr>
        </p:nvSpPr>
        <p:spPr>
          <a:xfrm>
            <a:off x="647700" y="4702175"/>
            <a:ext cx="8029575" cy="1263650"/>
          </a:xfrm>
        </p:spPr>
        <p:txBody>
          <a:bodyPr/>
          <a:lstStyle/>
          <a:p>
            <a:pPr eaLnBrk="1" hangingPunct="1">
              <a:buFont typeface="Wingdings" pitchFamily="2" charset="2"/>
              <a:buNone/>
            </a:pPr>
            <a:r>
              <a:rPr lang="en-US" altLang="zh-CN" sz="2200">
                <a:solidFill>
                  <a:schemeClr val="accent2"/>
                </a:solidFill>
              </a:rPr>
              <a:t>(a)</a:t>
            </a:r>
            <a:r>
              <a:rPr lang="en-US" altLang="zh-CN" sz="2200"/>
              <a:t> In the VLF, LF, and MF bands, radio waves follow the curvature of the earth.</a:t>
            </a:r>
          </a:p>
          <a:p>
            <a:pPr eaLnBrk="1" hangingPunct="1">
              <a:buFont typeface="Wingdings" pitchFamily="2" charset="2"/>
              <a:buNone/>
            </a:pPr>
            <a:r>
              <a:rPr lang="en-US" altLang="zh-CN" sz="2200">
                <a:solidFill>
                  <a:schemeClr val="accent2"/>
                </a:solidFill>
              </a:rPr>
              <a:t>(b)</a:t>
            </a:r>
            <a:r>
              <a:rPr lang="en-US" altLang="zh-CN" sz="2200"/>
              <a:t> In the HF band, they bounce off the ionosphere.</a:t>
            </a:r>
          </a:p>
        </p:txBody>
      </p:sp>
      <p:pic>
        <p:nvPicPr>
          <p:cNvPr id="50182" name="Picture 4" descr="2-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 y="2044700"/>
            <a:ext cx="8505825" cy="2014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3"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4885838-B6E3-4693-93D9-81DB1A1F2BCD}"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p:cNvSpPr>
            <a:spLocks noGrp="1"/>
          </p:cNvSpPr>
          <p:nvPr>
            <p:ph type="title"/>
          </p:nvPr>
        </p:nvSpPr>
        <p:spPr/>
        <p:txBody>
          <a:bodyPr/>
          <a:lstStyle/>
          <a:p>
            <a:r>
              <a:rPr lang="en-US"/>
              <a:t>Microwave Transmission</a:t>
            </a:r>
          </a:p>
        </p:txBody>
      </p:sp>
      <p:sp>
        <p:nvSpPr>
          <p:cNvPr id="51203" name="Content Placeholder 2"/>
          <p:cNvSpPr>
            <a:spLocks noGrp="1"/>
          </p:cNvSpPr>
          <p:nvPr>
            <p:ph idx="1"/>
          </p:nvPr>
        </p:nvSpPr>
        <p:spPr/>
        <p:txBody>
          <a:bodyPr/>
          <a:lstStyle/>
          <a:p>
            <a:r>
              <a:rPr lang="en-US" sz="2400"/>
              <a:t>Above 100MHz, the waves travel in nearly straight lines and can therefore be narrowly focused. Concentrating all the energy into a small beam by means of a parabolic antenna gives a much higher S/N ration, but the transmitting and receiving antennas must be accurately aligned with each other.</a:t>
            </a:r>
          </a:p>
        </p:txBody>
      </p:sp>
      <p:sp>
        <p:nvSpPr>
          <p:cNvPr id="51204"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26C7A41-8C54-47C2-9717-B45DF848F052}" type="datetime1">
              <a:rPr lang="zh-CN" altLang="en-US" smtClean="0"/>
              <a:pPr eaLnBrk="1" hangingPunct="1">
                <a:defRPr/>
              </a:pPr>
              <a:t>2020/3/23</a:t>
            </a:fld>
            <a:endParaRPr lang="en-US" altLang="zh-CN"/>
          </a:p>
        </p:txBody>
      </p:sp>
      <p:sp>
        <p:nvSpPr>
          <p:cNvPr id="51205"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51206"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89FC093-AF10-45AA-A228-C477375E6BED}" type="slidenum">
              <a:rPr lang="en-US" altLang="zh-CN" smtClean="0"/>
              <a:pPr eaLnBrk="1" hangingPunct="1">
                <a:defRPr/>
              </a:pPr>
              <a:t>47</a:t>
            </a:fld>
            <a:endParaRPr lang="en-US" altLang="zh-CN"/>
          </a:p>
        </p:txBody>
      </p:sp>
      <p:pic>
        <p:nvPicPr>
          <p:cNvPr id="5120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5913" y="4105275"/>
            <a:ext cx="2614612" cy="1954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5120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4238" y="3978275"/>
            <a:ext cx="1706562" cy="220821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52227"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80084CA-115E-4FC8-8502-0BB23E7D1148}" type="slidenum">
              <a:rPr lang="en-US" altLang="zh-CN" smtClean="0"/>
              <a:pPr eaLnBrk="1" hangingPunct="1">
                <a:defRPr/>
              </a:pPr>
              <a:t>48</a:t>
            </a:fld>
            <a:endParaRPr lang="en-US" altLang="zh-CN"/>
          </a:p>
        </p:txBody>
      </p:sp>
      <p:sp>
        <p:nvSpPr>
          <p:cNvPr id="52228" name="Rectangle 2"/>
          <p:cNvSpPr>
            <a:spLocks noGrp="1" noChangeArrowheads="1"/>
          </p:cNvSpPr>
          <p:nvPr>
            <p:ph type="title"/>
          </p:nvPr>
        </p:nvSpPr>
        <p:spPr/>
        <p:txBody>
          <a:bodyPr/>
          <a:lstStyle/>
          <a:p>
            <a:pPr eaLnBrk="1" hangingPunct="1"/>
            <a:r>
              <a:rPr lang="en-US" altLang="zh-CN" sz="2800"/>
              <a:t>Politics of the Electromagnetic Spectrum</a:t>
            </a:r>
          </a:p>
        </p:txBody>
      </p:sp>
      <p:sp>
        <p:nvSpPr>
          <p:cNvPr id="52229"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1E8948E-6650-45B5-BF2C-17CAE17654ED}" type="datetime1">
              <a:rPr lang="zh-CN" altLang="en-US" smtClean="0"/>
              <a:pPr eaLnBrk="1" hangingPunct="1">
                <a:defRPr/>
              </a:pPr>
              <a:t>2020/3/23</a:t>
            </a:fld>
            <a:endParaRPr lang="en-US" altLang="zh-CN"/>
          </a:p>
        </p:txBody>
      </p:sp>
      <p:sp>
        <p:nvSpPr>
          <p:cNvPr id="52230" name="Content Placeholder 1"/>
          <p:cNvSpPr>
            <a:spLocks noGrp="1"/>
          </p:cNvSpPr>
          <p:nvPr>
            <p:ph idx="1"/>
          </p:nvPr>
        </p:nvSpPr>
        <p:spPr/>
        <p:txBody>
          <a:bodyPr/>
          <a:lstStyle/>
          <a:p>
            <a:endParaRPr lang="en-US"/>
          </a:p>
        </p:txBody>
      </p:sp>
      <p:sp>
        <p:nvSpPr>
          <p:cNvPr id="52231" name="Rectangle 3"/>
          <p:cNvSpPr txBox="1">
            <a:spLocks noChangeArrowheads="1"/>
          </p:cNvSpPr>
          <p:nvPr/>
        </p:nvSpPr>
        <p:spPr bwMode="auto">
          <a:xfrm>
            <a:off x="287338" y="5270500"/>
            <a:ext cx="8856662" cy="9906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r>
              <a:rPr lang="en-US" sz="2000"/>
              <a:t>ISM (Industrial, Scientific, Medical) and U-NII (Unlicensed National Information Infrastructure) bands used in the </a:t>
            </a:r>
            <a:br>
              <a:rPr lang="en-US" sz="2000"/>
            </a:br>
            <a:r>
              <a:rPr lang="en-US" sz="2000"/>
              <a:t>United States by wireless devices</a:t>
            </a:r>
          </a:p>
        </p:txBody>
      </p:sp>
      <p:pic>
        <p:nvPicPr>
          <p:cNvPr id="5223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888" y="1604963"/>
            <a:ext cx="7894637" cy="3648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53251"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F1B81ED-35A4-4006-8715-FC9CEA193186}" type="slidenum">
              <a:rPr lang="en-US" altLang="zh-CN" smtClean="0"/>
              <a:pPr eaLnBrk="1" hangingPunct="1">
                <a:defRPr/>
              </a:pPr>
              <a:t>49</a:t>
            </a:fld>
            <a:endParaRPr lang="en-US" altLang="zh-CN"/>
          </a:p>
        </p:txBody>
      </p:sp>
      <p:sp>
        <p:nvSpPr>
          <p:cNvPr id="53252" name="Rectangle 2"/>
          <p:cNvSpPr>
            <a:spLocks noGrp="1" noChangeArrowheads="1"/>
          </p:cNvSpPr>
          <p:nvPr>
            <p:ph type="title"/>
          </p:nvPr>
        </p:nvSpPr>
        <p:spPr/>
        <p:txBody>
          <a:bodyPr/>
          <a:lstStyle/>
          <a:p>
            <a:pPr eaLnBrk="1" hangingPunct="1"/>
            <a:r>
              <a:rPr lang="en-US" altLang="zh-CN"/>
              <a:t>Popular Bands</a:t>
            </a:r>
          </a:p>
        </p:txBody>
      </p:sp>
      <p:sp>
        <p:nvSpPr>
          <p:cNvPr id="53253" name="Rectangle 3"/>
          <p:cNvSpPr>
            <a:spLocks noGrp="1" noChangeArrowheads="1"/>
          </p:cNvSpPr>
          <p:nvPr>
            <p:ph type="body" idx="1"/>
          </p:nvPr>
        </p:nvSpPr>
        <p:spPr/>
        <p:txBody>
          <a:bodyPr/>
          <a:lstStyle/>
          <a:p>
            <a:pPr eaLnBrk="1" hangingPunct="1">
              <a:lnSpc>
                <a:spcPct val="90000"/>
              </a:lnSpc>
            </a:pPr>
            <a:r>
              <a:rPr lang="en-US" altLang="zh-CN"/>
              <a:t>900MHz band works best, but it is crowded and not available worldwide</a:t>
            </a:r>
          </a:p>
          <a:p>
            <a:pPr eaLnBrk="1" hangingPunct="1">
              <a:lnSpc>
                <a:spcPct val="90000"/>
              </a:lnSpc>
            </a:pPr>
            <a:r>
              <a:rPr lang="en-US" altLang="zh-CN"/>
              <a:t>2.4GHz band is available in most countries, but it is subject to interference from microwave ovens and radar installation. </a:t>
            </a:r>
          </a:p>
          <a:p>
            <a:pPr lvl="1" eaLnBrk="1" hangingPunct="1">
              <a:lnSpc>
                <a:spcPct val="90000"/>
              </a:lnSpc>
            </a:pPr>
            <a:r>
              <a:rPr lang="en-US" altLang="zh-CN"/>
              <a:t>Bluetooth and 802.11b/g</a:t>
            </a:r>
          </a:p>
          <a:p>
            <a:pPr eaLnBrk="1" hangingPunct="1">
              <a:lnSpc>
                <a:spcPct val="90000"/>
              </a:lnSpc>
            </a:pPr>
            <a:r>
              <a:rPr lang="en-US" altLang="zh-CN"/>
              <a:t>5GHz band</a:t>
            </a:r>
          </a:p>
          <a:p>
            <a:pPr lvl="1" eaLnBrk="1" hangingPunct="1">
              <a:lnSpc>
                <a:spcPct val="90000"/>
              </a:lnSpc>
            </a:pPr>
            <a:r>
              <a:rPr lang="en-US" altLang="zh-CN"/>
              <a:t>802.11a</a:t>
            </a:r>
          </a:p>
          <a:p>
            <a:pPr lvl="1" eaLnBrk="1" hangingPunct="1">
              <a:lnSpc>
                <a:spcPct val="90000"/>
              </a:lnSpc>
            </a:pPr>
            <a:endParaRPr lang="en-US" altLang="zh-CN"/>
          </a:p>
        </p:txBody>
      </p:sp>
      <p:sp>
        <p:nvSpPr>
          <p:cNvPr id="53254"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6384D09E-CFB4-4B88-9474-5961455037F4}"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8195"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2620060-4E25-41F9-B655-F33450BD4E89}" type="slidenum">
              <a:rPr lang="en-US" altLang="zh-CN" smtClean="0"/>
              <a:pPr eaLnBrk="1" hangingPunct="1">
                <a:defRPr/>
              </a:pPr>
              <a:t>5</a:t>
            </a:fld>
            <a:endParaRPr lang="en-US" altLang="zh-CN"/>
          </a:p>
        </p:txBody>
      </p:sp>
      <p:sp>
        <p:nvSpPr>
          <p:cNvPr id="8196" name="Rectangle 2"/>
          <p:cNvSpPr>
            <a:spLocks noGrp="1" noChangeArrowheads="1"/>
          </p:cNvSpPr>
          <p:nvPr>
            <p:ph type="title"/>
          </p:nvPr>
        </p:nvSpPr>
        <p:spPr>
          <a:xfrm>
            <a:off x="685800" y="381000"/>
            <a:ext cx="7772400" cy="1143000"/>
          </a:xfrm>
        </p:spPr>
        <p:txBody>
          <a:bodyPr/>
          <a:lstStyle/>
          <a:p>
            <a:pPr eaLnBrk="1" hangingPunct="1"/>
            <a:r>
              <a:rPr lang="en-US" altLang="zh-CN" sz="3500"/>
              <a:t>What You Will Learn</a:t>
            </a:r>
          </a:p>
        </p:txBody>
      </p:sp>
      <p:sp>
        <p:nvSpPr>
          <p:cNvPr id="11269" name="Rectangle 3"/>
          <p:cNvSpPr>
            <a:spLocks noGrp="1" noChangeArrowheads="1"/>
          </p:cNvSpPr>
          <p:nvPr>
            <p:ph type="body" idx="1"/>
          </p:nvPr>
        </p:nvSpPr>
        <p:spPr>
          <a:xfrm>
            <a:off x="733425" y="1620838"/>
            <a:ext cx="7924800" cy="4473575"/>
          </a:xfrm>
          <a:solidFill>
            <a:schemeClr val="bg1"/>
          </a:solidFill>
        </p:spPr>
        <p:txBody>
          <a:bodyPr/>
          <a:lstStyle/>
          <a:p>
            <a:pPr marL="571500" indent="-571500" eaLnBrk="1" hangingPunct="1">
              <a:lnSpc>
                <a:spcPct val="70000"/>
              </a:lnSpc>
              <a:spcBef>
                <a:spcPct val="50000"/>
              </a:spcBef>
              <a:buFont typeface="Wingdings" pitchFamily="2" charset="2"/>
              <a:buAutoNum type="arabicPeriod"/>
              <a:defRPr/>
            </a:pPr>
            <a:r>
              <a:rPr lang="en-US" altLang="zh-CN" sz="2600" b="1" dirty="0"/>
              <a:t>Theoretical Basis For Data Transmission</a:t>
            </a:r>
            <a:r>
              <a:rPr lang="en-US" altLang="zh-CN" sz="2600" dirty="0"/>
              <a:t> </a:t>
            </a:r>
            <a:endParaRPr lang="en-US" altLang="zh-CN" sz="2600" b="1" dirty="0"/>
          </a:p>
          <a:p>
            <a:pPr marL="571500" indent="-571500" eaLnBrk="1" hangingPunct="1">
              <a:lnSpc>
                <a:spcPct val="70000"/>
              </a:lnSpc>
              <a:spcBef>
                <a:spcPct val="50000"/>
              </a:spcBef>
              <a:buFont typeface="Wingdings" pitchFamily="2" charset="2"/>
              <a:buNone/>
              <a:defRPr/>
            </a:pPr>
            <a:r>
              <a:rPr lang="en-US" altLang="zh-CN" sz="2000" dirty="0">
                <a:latin typeface="Comic Sans MS" pitchFamily="66" charset="0"/>
              </a:rPr>
              <a:t>	How much data can be put on a wire?  What are the limits imposed by a medium?</a:t>
            </a:r>
          </a:p>
          <a:p>
            <a:pPr marL="571500" indent="-571500" eaLnBrk="1" hangingPunct="1">
              <a:lnSpc>
                <a:spcPct val="70000"/>
              </a:lnSpc>
              <a:spcBef>
                <a:spcPct val="50000"/>
              </a:spcBef>
              <a:buFont typeface="Wingdings" pitchFamily="2" charset="2"/>
              <a:buAutoNum type="arabicPeriod" startAt="2"/>
              <a:defRPr/>
            </a:pPr>
            <a:r>
              <a:rPr lang="en-US" altLang="zh-CN" sz="2600" b="1" dirty="0"/>
              <a:t>Guided transmission media</a:t>
            </a:r>
          </a:p>
          <a:p>
            <a:pPr marL="571500" indent="-571500" eaLnBrk="1" hangingPunct="1">
              <a:lnSpc>
                <a:spcPct val="70000"/>
              </a:lnSpc>
              <a:spcBef>
                <a:spcPct val="50000"/>
              </a:spcBef>
              <a:buFont typeface="Wingdings" pitchFamily="2" charset="2"/>
              <a:buAutoNum type="arabicPeriod" startAt="2"/>
              <a:defRPr/>
            </a:pPr>
            <a:r>
              <a:rPr lang="en-US" altLang="zh-CN" sz="2600" b="1" dirty="0"/>
              <a:t>Wireless Transmission. (terrestrial radio)</a:t>
            </a:r>
          </a:p>
          <a:p>
            <a:pPr marL="571500" indent="-571500" eaLnBrk="1" hangingPunct="1">
              <a:lnSpc>
                <a:spcPct val="70000"/>
              </a:lnSpc>
              <a:spcBef>
                <a:spcPct val="50000"/>
              </a:spcBef>
              <a:buFont typeface="Wingdings" pitchFamily="2" charset="2"/>
              <a:buAutoNum type="arabicPeriod" startAt="2"/>
              <a:defRPr/>
            </a:pPr>
            <a:r>
              <a:rPr lang="en-US" altLang="zh-CN" sz="2600" b="1" dirty="0">
                <a:solidFill>
                  <a:schemeClr val="bg1">
                    <a:lumMod val="50000"/>
                  </a:schemeClr>
                </a:solidFill>
              </a:rPr>
              <a:t>Communication Satellites. </a:t>
            </a:r>
          </a:p>
          <a:p>
            <a:pPr marL="571500" indent="-571500" eaLnBrk="1" hangingPunct="1">
              <a:lnSpc>
                <a:spcPct val="70000"/>
              </a:lnSpc>
              <a:spcBef>
                <a:spcPct val="50000"/>
              </a:spcBef>
              <a:buFont typeface="Wingdings" pitchFamily="2" charset="2"/>
              <a:buAutoNum type="arabicPeriod" startAt="2"/>
              <a:defRPr/>
            </a:pPr>
            <a:r>
              <a:rPr lang="en-US" altLang="zh-CN" sz="2600" b="1" dirty="0">
                <a:solidFill>
                  <a:schemeClr val="bg1">
                    <a:lumMod val="50000"/>
                  </a:schemeClr>
                </a:solidFill>
              </a:rPr>
              <a:t>Digital modulation </a:t>
            </a:r>
            <a:r>
              <a:rPr lang="en-US" altLang="zh-CN" sz="2600" b="1" dirty="0"/>
              <a:t>and Multiplexing</a:t>
            </a:r>
            <a:endParaRPr lang="en-US" altLang="zh-CN" sz="2200" b="1" dirty="0">
              <a:latin typeface="Comic Sans MS" pitchFamily="66" charset="0"/>
            </a:endParaRPr>
          </a:p>
          <a:p>
            <a:pPr marL="571500" indent="-571500" eaLnBrk="1" hangingPunct="1">
              <a:lnSpc>
                <a:spcPct val="70000"/>
              </a:lnSpc>
              <a:spcBef>
                <a:spcPct val="50000"/>
              </a:spcBef>
              <a:buFont typeface="Wingdings" pitchFamily="2" charset="2"/>
              <a:buAutoNum type="arabicPeriod" startAt="2"/>
              <a:defRPr/>
            </a:pPr>
            <a:r>
              <a:rPr lang="en-US" altLang="zh-CN" sz="2600" b="1" dirty="0">
                <a:solidFill>
                  <a:schemeClr val="bg1">
                    <a:lumMod val="50000"/>
                  </a:schemeClr>
                </a:solidFill>
              </a:rPr>
              <a:t>Examples of communication systems</a:t>
            </a:r>
            <a:endParaRPr lang="en-US" altLang="zh-CN" sz="2200" b="1" dirty="0">
              <a:solidFill>
                <a:schemeClr val="bg1">
                  <a:lumMod val="50000"/>
                </a:schemeClr>
              </a:solidFill>
              <a:latin typeface="Comic Sans MS" pitchFamily="66" charset="0"/>
            </a:endParaRPr>
          </a:p>
          <a:p>
            <a:pPr marL="571500" indent="-571500" eaLnBrk="1" hangingPunct="1">
              <a:lnSpc>
                <a:spcPct val="70000"/>
              </a:lnSpc>
              <a:spcBef>
                <a:spcPct val="50000"/>
              </a:spcBef>
              <a:buFont typeface="Wingdings" pitchFamily="2" charset="2"/>
              <a:buNone/>
              <a:defRPr/>
            </a:pPr>
            <a:r>
              <a:rPr lang="en-US" altLang="zh-CN" sz="2200" dirty="0">
                <a:solidFill>
                  <a:schemeClr val="bg1">
                    <a:lumMod val="50000"/>
                  </a:schemeClr>
                </a:solidFill>
                <a:latin typeface="Comic Sans MS" pitchFamily="66" charset="0"/>
              </a:rPr>
              <a:t>	</a:t>
            </a:r>
            <a:r>
              <a:rPr lang="en-US" altLang="zh-CN" sz="2000" dirty="0">
                <a:solidFill>
                  <a:schemeClr val="bg1">
                    <a:lumMod val="50000"/>
                  </a:schemeClr>
                </a:solidFill>
                <a:latin typeface="Comic Sans MS" pitchFamily="66" charset="0"/>
              </a:rPr>
              <a:t>the (fixed) telephone system/ </a:t>
            </a:r>
            <a:r>
              <a:rPr lang="en-US" altLang="zh-CN" sz="2000" dirty="0" err="1">
                <a:solidFill>
                  <a:schemeClr val="bg1">
                    <a:lumMod val="50000"/>
                  </a:schemeClr>
                </a:solidFill>
                <a:latin typeface="Comic Sans MS" pitchFamily="66" charset="0"/>
              </a:rPr>
              <a:t>xDSL</a:t>
            </a:r>
            <a:endParaRPr lang="en-US" altLang="zh-CN" sz="2000" dirty="0">
              <a:solidFill>
                <a:schemeClr val="bg1">
                  <a:lumMod val="50000"/>
                </a:schemeClr>
              </a:solidFill>
              <a:latin typeface="Comic Sans MS" pitchFamily="66" charset="0"/>
            </a:endParaRPr>
          </a:p>
          <a:p>
            <a:pPr marL="571500" indent="-571500" eaLnBrk="1" hangingPunct="1">
              <a:lnSpc>
                <a:spcPct val="70000"/>
              </a:lnSpc>
              <a:spcBef>
                <a:spcPct val="50000"/>
              </a:spcBef>
              <a:buFont typeface="Wingdings" pitchFamily="2" charset="2"/>
              <a:buNone/>
              <a:defRPr/>
            </a:pPr>
            <a:r>
              <a:rPr lang="en-US" altLang="zh-CN" sz="2000" dirty="0">
                <a:solidFill>
                  <a:schemeClr val="bg1">
                    <a:lumMod val="50000"/>
                  </a:schemeClr>
                </a:solidFill>
                <a:latin typeface="Comic Sans MS" pitchFamily="66" charset="0"/>
              </a:rPr>
              <a:t>	the mobile phone system</a:t>
            </a:r>
          </a:p>
          <a:p>
            <a:pPr marL="571500" indent="-571500" eaLnBrk="1" hangingPunct="1">
              <a:lnSpc>
                <a:spcPct val="70000"/>
              </a:lnSpc>
              <a:spcBef>
                <a:spcPct val="50000"/>
              </a:spcBef>
              <a:buFont typeface="Wingdings" pitchFamily="2" charset="2"/>
              <a:buNone/>
              <a:defRPr/>
            </a:pPr>
            <a:r>
              <a:rPr lang="en-US" altLang="zh-CN" sz="2000" dirty="0">
                <a:solidFill>
                  <a:schemeClr val="bg1">
                    <a:lumMod val="50000"/>
                  </a:schemeClr>
                </a:solidFill>
                <a:latin typeface="Comic Sans MS" pitchFamily="66" charset="0"/>
              </a:rPr>
              <a:t>        the cable television system. / </a:t>
            </a:r>
            <a:r>
              <a:rPr lang="en-US" altLang="zh-CN" sz="2000" dirty="0" err="1">
                <a:solidFill>
                  <a:schemeClr val="bg1">
                    <a:lumMod val="50000"/>
                  </a:schemeClr>
                </a:solidFill>
                <a:latin typeface="Comic Sans MS" pitchFamily="66" charset="0"/>
              </a:rPr>
              <a:t>CableModem</a:t>
            </a:r>
            <a:endParaRPr lang="en-US" altLang="zh-CN" sz="2000" dirty="0">
              <a:solidFill>
                <a:schemeClr val="bg1">
                  <a:lumMod val="50000"/>
                </a:schemeClr>
              </a:solidFill>
              <a:latin typeface="Comic Sans MS" pitchFamily="66" charset="0"/>
            </a:endParaRPr>
          </a:p>
        </p:txBody>
      </p:sp>
      <p:sp>
        <p:nvSpPr>
          <p:cNvPr id="8198"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0138F08-3868-4C6B-A43C-C2A20FB9E862}" type="datetime1">
              <a:rPr lang="zh-CN" altLang="en-US" smtClean="0"/>
              <a:pPr eaLnBrk="1" hangingPunct="1">
                <a:defRPr/>
              </a:pPr>
              <a:t>2020/3/23</a:t>
            </a:fld>
            <a:endParaRPr lang="en-US" altLang="zh-CN"/>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lang="en-US" dirty="0">
                <a:solidFill>
                  <a:schemeClr val="bg1">
                    <a:lumMod val="50000"/>
                  </a:schemeClr>
                </a:solidFill>
              </a:rPr>
              <a:t>2.4 Communication Satellites</a:t>
            </a:r>
          </a:p>
        </p:txBody>
      </p:sp>
      <p:sp>
        <p:nvSpPr>
          <p:cNvPr id="54275" name="Content Placeholder 2"/>
          <p:cNvSpPr>
            <a:spLocks noGrp="1"/>
          </p:cNvSpPr>
          <p:nvPr>
            <p:ph idx="1"/>
          </p:nvPr>
        </p:nvSpPr>
        <p:spPr/>
        <p:txBody>
          <a:bodyPr/>
          <a:lstStyle/>
          <a:p>
            <a:r>
              <a:rPr lang="en-US"/>
              <a:t>Geostationary Satellites</a:t>
            </a:r>
          </a:p>
          <a:p>
            <a:r>
              <a:rPr lang="en-US"/>
              <a:t>Medium-Erath Orbit Satellites</a:t>
            </a:r>
          </a:p>
          <a:p>
            <a:r>
              <a:rPr lang="en-US"/>
              <a:t>Low-Earth Orbit Satellites</a:t>
            </a:r>
          </a:p>
          <a:p>
            <a:r>
              <a:rPr lang="en-US"/>
              <a:t>Satellites Versus Fiber</a:t>
            </a:r>
          </a:p>
        </p:txBody>
      </p:sp>
      <p:sp>
        <p:nvSpPr>
          <p:cNvPr id="54276"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ED4EA65-571C-4651-8081-E0233526AE6F}" type="datetime1">
              <a:rPr lang="zh-CN" altLang="en-US" smtClean="0"/>
              <a:pPr eaLnBrk="1" hangingPunct="1">
                <a:defRPr/>
              </a:pPr>
              <a:t>2020/3/23</a:t>
            </a:fld>
            <a:endParaRPr lang="en-US" altLang="zh-CN"/>
          </a:p>
        </p:txBody>
      </p:sp>
      <p:sp>
        <p:nvSpPr>
          <p:cNvPr id="54277"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54278"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7967A2B-58B0-49AA-ABD5-7C950A763626}" type="slidenum">
              <a:rPr lang="en-US" altLang="zh-CN" smtClean="0"/>
              <a:pPr eaLnBrk="1" hangingPunct="1">
                <a:defRPr/>
              </a:pPr>
              <a:t>50</a:t>
            </a:fld>
            <a:endParaRPr lang="en-US" altLang="zh-CN"/>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a:t>Communication satellites</a:t>
            </a:r>
          </a:p>
        </p:txBody>
      </p:sp>
      <p:sp>
        <p:nvSpPr>
          <p:cNvPr id="55299" name="Content Placeholder 2"/>
          <p:cNvSpPr>
            <a:spLocks noGrp="1"/>
          </p:cNvSpPr>
          <p:nvPr>
            <p:ph idx="1"/>
          </p:nvPr>
        </p:nvSpPr>
        <p:spPr/>
        <p:txBody>
          <a:bodyPr/>
          <a:lstStyle/>
          <a:p>
            <a:endParaRPr lang="en-US"/>
          </a:p>
        </p:txBody>
      </p:sp>
      <p:sp>
        <p:nvSpPr>
          <p:cNvPr id="55300"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02EBBA8-13E7-4123-AD19-59EF9D182092}" type="datetime1">
              <a:rPr lang="zh-CN" altLang="en-US" smtClean="0"/>
              <a:pPr eaLnBrk="1" hangingPunct="1">
                <a:defRPr/>
              </a:pPr>
              <a:t>2020/3/23</a:t>
            </a:fld>
            <a:endParaRPr lang="en-US" altLang="zh-CN"/>
          </a:p>
        </p:txBody>
      </p:sp>
      <p:sp>
        <p:nvSpPr>
          <p:cNvPr id="55301"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5530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1A20C8D-9DC2-4483-A5AA-0B479D6578CB}" type="slidenum">
              <a:rPr lang="en-US" altLang="zh-CN" smtClean="0"/>
              <a:pPr eaLnBrk="1" hangingPunct="1">
                <a:defRPr/>
              </a:pPr>
              <a:t>51</a:t>
            </a:fld>
            <a:endParaRPr lang="en-US" altLang="zh-CN"/>
          </a:p>
        </p:txBody>
      </p:sp>
      <p:sp>
        <p:nvSpPr>
          <p:cNvPr id="55303" name="Rectangle 3"/>
          <p:cNvSpPr txBox="1">
            <a:spLocks noChangeArrowheads="1"/>
          </p:cNvSpPr>
          <p:nvPr/>
        </p:nvSpPr>
        <p:spPr bwMode="auto">
          <a:xfrm>
            <a:off x="287338" y="5308600"/>
            <a:ext cx="8856662" cy="1524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20000"/>
              </a:spcBef>
              <a:buClr>
                <a:schemeClr val="tx2"/>
              </a:buClr>
              <a:buSzPct val="70000"/>
              <a:buFont typeface="Arial" pitchFamily="34" charset="0"/>
              <a:buNone/>
            </a:pPr>
            <a:r>
              <a:rPr lang="en-US" sz="2000"/>
              <a:t>Communication satellites, some properties, including: altitude above earth, round-trip delay time, number of satellites for global coverage</a:t>
            </a:r>
            <a:r>
              <a:rPr lang="en-US" sz="2800"/>
              <a:t>.</a:t>
            </a:r>
          </a:p>
        </p:txBody>
      </p:sp>
      <p:pic>
        <p:nvPicPr>
          <p:cNvPr id="5530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1898650"/>
            <a:ext cx="5810250" cy="3267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z="4000">
                <a:cs typeface="Arial" pitchFamily="34" charset="0"/>
              </a:rPr>
              <a:t>The principal satellite bands</a:t>
            </a:r>
            <a:endParaRPr lang="en-US"/>
          </a:p>
        </p:txBody>
      </p:sp>
      <p:sp>
        <p:nvSpPr>
          <p:cNvPr id="56323" name="Content Placeholder 2"/>
          <p:cNvSpPr>
            <a:spLocks noGrp="1"/>
          </p:cNvSpPr>
          <p:nvPr>
            <p:ph idx="1"/>
          </p:nvPr>
        </p:nvSpPr>
        <p:spPr/>
        <p:txBody>
          <a:bodyPr/>
          <a:lstStyle/>
          <a:p>
            <a:endParaRPr lang="en-US"/>
          </a:p>
        </p:txBody>
      </p:sp>
      <p:sp>
        <p:nvSpPr>
          <p:cNvPr id="56324"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555F027-6DCF-4ABB-A4CA-00E99F0B3C60}" type="datetime1">
              <a:rPr lang="zh-CN" altLang="en-US" smtClean="0"/>
              <a:pPr eaLnBrk="1" hangingPunct="1">
                <a:defRPr/>
              </a:pPr>
              <a:t>2020/3/23</a:t>
            </a:fld>
            <a:endParaRPr lang="en-US" altLang="zh-CN"/>
          </a:p>
        </p:txBody>
      </p:sp>
      <p:sp>
        <p:nvSpPr>
          <p:cNvPr id="56325"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56326"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388162D-117B-47CE-A3C3-0EEE2535DF2C}" type="slidenum">
              <a:rPr lang="en-US" altLang="zh-CN" smtClean="0"/>
              <a:pPr eaLnBrk="1" hangingPunct="1">
                <a:defRPr/>
              </a:pPr>
              <a:t>52</a:t>
            </a:fld>
            <a:endParaRPr lang="en-US" altLang="zh-CN"/>
          </a:p>
        </p:txBody>
      </p:sp>
      <p:sp>
        <p:nvSpPr>
          <p:cNvPr id="56327" name="Rectangle 3"/>
          <p:cNvSpPr txBox="1">
            <a:spLocks noChangeArrowheads="1"/>
          </p:cNvSpPr>
          <p:nvPr/>
        </p:nvSpPr>
        <p:spPr bwMode="auto">
          <a:xfrm>
            <a:off x="287338" y="5715000"/>
            <a:ext cx="8856662"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endParaRPr lang="en-US" sz="2400"/>
          </a:p>
        </p:txBody>
      </p:sp>
      <p:pic>
        <p:nvPicPr>
          <p:cNvPr id="5632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700" y="2663825"/>
            <a:ext cx="8805863" cy="2552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cs typeface="Arial" pitchFamily="34" charset="0"/>
              </a:rPr>
              <a:t>Geostationary Satellites</a:t>
            </a:r>
            <a:endParaRPr lang="en-US"/>
          </a:p>
        </p:txBody>
      </p:sp>
      <p:sp>
        <p:nvSpPr>
          <p:cNvPr id="57347" name="Content Placeholder 2"/>
          <p:cNvSpPr>
            <a:spLocks noGrp="1"/>
          </p:cNvSpPr>
          <p:nvPr>
            <p:ph idx="1"/>
          </p:nvPr>
        </p:nvSpPr>
        <p:spPr/>
        <p:txBody>
          <a:bodyPr/>
          <a:lstStyle/>
          <a:p>
            <a:endParaRPr lang="en-US"/>
          </a:p>
        </p:txBody>
      </p:sp>
      <p:sp>
        <p:nvSpPr>
          <p:cNvPr id="57348"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562CA8C-5950-4F5A-B3F9-1EFCA8768923}" type="datetime1">
              <a:rPr lang="zh-CN" altLang="en-US" smtClean="0"/>
              <a:pPr eaLnBrk="1" hangingPunct="1">
                <a:defRPr/>
              </a:pPr>
              <a:t>2020/3/23</a:t>
            </a:fld>
            <a:endParaRPr lang="en-US" altLang="zh-CN"/>
          </a:p>
        </p:txBody>
      </p:sp>
      <p:sp>
        <p:nvSpPr>
          <p:cNvPr id="57349"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57350"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80EB05B-9FE6-4E9C-A79D-D5CCD255646A}" type="slidenum">
              <a:rPr lang="en-US" altLang="zh-CN" smtClean="0"/>
              <a:pPr eaLnBrk="1" hangingPunct="1">
                <a:defRPr/>
              </a:pPr>
              <a:t>53</a:t>
            </a:fld>
            <a:endParaRPr lang="en-US" altLang="zh-CN"/>
          </a:p>
        </p:txBody>
      </p:sp>
      <p:sp>
        <p:nvSpPr>
          <p:cNvPr id="57351" name="Rectangle 3"/>
          <p:cNvSpPr txBox="1">
            <a:spLocks noChangeArrowheads="1"/>
          </p:cNvSpPr>
          <p:nvPr/>
        </p:nvSpPr>
        <p:spPr bwMode="auto">
          <a:xfrm>
            <a:off x="287338" y="5715000"/>
            <a:ext cx="8856662"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r>
              <a:rPr lang="en-US" sz="2400"/>
              <a:t>VSATs using a hub.</a:t>
            </a:r>
          </a:p>
        </p:txBody>
      </p:sp>
      <p:pic>
        <p:nvPicPr>
          <p:cNvPr id="5735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3050" y="1603375"/>
            <a:ext cx="6057900" cy="4114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cs typeface="Arial" pitchFamily="34" charset="0"/>
              </a:rPr>
              <a:t>Low-Earth Orbit Satellites</a:t>
            </a:r>
            <a:endParaRPr lang="en-US"/>
          </a:p>
        </p:txBody>
      </p:sp>
      <p:sp>
        <p:nvSpPr>
          <p:cNvPr id="58371" name="Content Placeholder 2"/>
          <p:cNvSpPr>
            <a:spLocks noGrp="1"/>
          </p:cNvSpPr>
          <p:nvPr>
            <p:ph idx="1"/>
          </p:nvPr>
        </p:nvSpPr>
        <p:spPr/>
        <p:txBody>
          <a:bodyPr/>
          <a:lstStyle/>
          <a:p>
            <a:endParaRPr lang="en-US"/>
          </a:p>
        </p:txBody>
      </p:sp>
      <p:sp>
        <p:nvSpPr>
          <p:cNvPr id="58372"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A1B2F9A-C494-4447-AA91-4AC3C8EAC2EE}" type="datetime1">
              <a:rPr lang="zh-CN" altLang="en-US" smtClean="0"/>
              <a:pPr eaLnBrk="1" hangingPunct="1">
                <a:defRPr/>
              </a:pPr>
              <a:t>2020/3/23</a:t>
            </a:fld>
            <a:endParaRPr lang="en-US" altLang="zh-CN"/>
          </a:p>
        </p:txBody>
      </p:sp>
      <p:sp>
        <p:nvSpPr>
          <p:cNvPr id="58373"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58374"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7277333-A917-4B3A-8E4D-7407531639F9}" type="slidenum">
              <a:rPr lang="en-US" altLang="zh-CN" smtClean="0"/>
              <a:pPr eaLnBrk="1" hangingPunct="1">
                <a:defRPr/>
              </a:pPr>
              <a:t>54</a:t>
            </a:fld>
            <a:endParaRPr lang="en-US" altLang="zh-CN"/>
          </a:p>
        </p:txBody>
      </p:sp>
      <p:sp>
        <p:nvSpPr>
          <p:cNvPr id="58375" name="Rectangle 3"/>
          <p:cNvSpPr txBox="1">
            <a:spLocks noChangeArrowheads="1"/>
          </p:cNvSpPr>
          <p:nvPr/>
        </p:nvSpPr>
        <p:spPr bwMode="auto">
          <a:xfrm>
            <a:off x="287338" y="5715000"/>
            <a:ext cx="8856662"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r>
              <a:rPr lang="en-US"/>
              <a:t>The Iridium satellites form six necklaces </a:t>
            </a:r>
            <a:br>
              <a:rPr lang="en-US"/>
            </a:br>
            <a:r>
              <a:rPr lang="en-US"/>
              <a:t>around the earth.</a:t>
            </a:r>
          </a:p>
        </p:txBody>
      </p:sp>
      <p:pic>
        <p:nvPicPr>
          <p:cNvPr id="5837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12913"/>
            <a:ext cx="6092825" cy="4016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t>Relaying</a:t>
            </a:r>
          </a:p>
        </p:txBody>
      </p:sp>
      <p:sp>
        <p:nvSpPr>
          <p:cNvPr id="59395" name="Content Placeholder 2"/>
          <p:cNvSpPr>
            <a:spLocks noGrp="1"/>
          </p:cNvSpPr>
          <p:nvPr>
            <p:ph idx="1"/>
          </p:nvPr>
        </p:nvSpPr>
        <p:spPr/>
        <p:txBody>
          <a:bodyPr/>
          <a:lstStyle/>
          <a:p>
            <a:endParaRPr lang="en-US"/>
          </a:p>
        </p:txBody>
      </p:sp>
      <p:sp>
        <p:nvSpPr>
          <p:cNvPr id="59396"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4002304-D933-4BCD-8E37-CF515DFEB72B}" type="datetime1">
              <a:rPr lang="zh-CN" altLang="en-US" smtClean="0"/>
              <a:pPr eaLnBrk="1" hangingPunct="1">
                <a:defRPr/>
              </a:pPr>
              <a:t>2020/3/23</a:t>
            </a:fld>
            <a:endParaRPr lang="en-US" altLang="zh-CN"/>
          </a:p>
        </p:txBody>
      </p:sp>
      <p:sp>
        <p:nvSpPr>
          <p:cNvPr id="59397"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59398"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61C06C46-3CD5-497D-A735-31AC913C483B}" type="slidenum">
              <a:rPr lang="en-US" altLang="zh-CN" smtClean="0"/>
              <a:pPr eaLnBrk="1" hangingPunct="1">
                <a:defRPr/>
              </a:pPr>
              <a:t>55</a:t>
            </a:fld>
            <a:endParaRPr lang="en-US" altLang="zh-CN"/>
          </a:p>
        </p:txBody>
      </p:sp>
      <p:sp>
        <p:nvSpPr>
          <p:cNvPr id="59399" name="Rectangle 3"/>
          <p:cNvSpPr txBox="1">
            <a:spLocks noChangeArrowheads="1"/>
          </p:cNvSpPr>
          <p:nvPr/>
        </p:nvSpPr>
        <p:spPr bwMode="auto">
          <a:xfrm>
            <a:off x="1093788" y="5621338"/>
            <a:ext cx="6764337"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buFont typeface="Wingdings" pitchFamily="2" charset="2"/>
              <a:buNone/>
            </a:pPr>
            <a:r>
              <a:rPr lang="en-US" sz="2000"/>
              <a:t>(a) Relaying in space.   (b) Relaying on the ground</a:t>
            </a:r>
          </a:p>
        </p:txBody>
      </p:sp>
      <p:graphicFrame>
        <p:nvGraphicFramePr>
          <p:cNvPr id="59400" name="Object 7"/>
          <p:cNvGraphicFramePr>
            <a:graphicFrameLocks noChangeAspect="1"/>
          </p:cNvGraphicFramePr>
          <p:nvPr/>
        </p:nvGraphicFramePr>
        <p:xfrm>
          <a:off x="881063" y="2051050"/>
          <a:ext cx="3835400" cy="3254375"/>
        </p:xfrm>
        <a:graphic>
          <a:graphicData uri="http://schemas.openxmlformats.org/presentationml/2006/ole">
            <mc:AlternateContent xmlns:mc="http://schemas.openxmlformats.org/markup-compatibility/2006">
              <mc:Choice xmlns:v="urn:schemas-microsoft-com:vml" Requires="v">
                <p:oleObj spid="_x0000_s59493" name="Image" r:id="rId3" imgW="20952381" imgH="17777778" progId="Photoshop.Image.10">
                  <p:embed/>
                </p:oleObj>
              </mc:Choice>
              <mc:Fallback>
                <p:oleObj name="Image" r:id="rId3" imgW="20952381" imgH="17777778" progId="Photoshop.Image.10">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063" y="2051050"/>
                        <a:ext cx="3835400" cy="3254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59401" name="Object 8"/>
          <p:cNvGraphicFramePr>
            <a:graphicFrameLocks noChangeAspect="1"/>
          </p:cNvGraphicFramePr>
          <p:nvPr/>
        </p:nvGraphicFramePr>
        <p:xfrm>
          <a:off x="4953000" y="1968500"/>
          <a:ext cx="3300413" cy="3290888"/>
        </p:xfrm>
        <a:graphic>
          <a:graphicData uri="http://schemas.openxmlformats.org/presentationml/2006/ole">
            <mc:AlternateContent xmlns:mc="http://schemas.openxmlformats.org/markup-compatibility/2006">
              <mc:Choice xmlns:v="urn:schemas-microsoft-com:vml" Requires="v">
                <p:oleObj spid="_x0000_s59494" name="Image" r:id="rId5" imgW="17828571" imgH="17777778" progId="Photoshop.Image.10">
                  <p:embed/>
                </p:oleObj>
              </mc:Choice>
              <mc:Fallback>
                <p:oleObj name="Image" r:id="rId5" imgW="17828571" imgH="17777778" progId="Photoshop.Image.10">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3000" y="1968500"/>
                        <a:ext cx="3300413" cy="3290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sz="2800"/>
              <a:t>2.5 Digital modulation and multiplexing</a:t>
            </a:r>
          </a:p>
        </p:txBody>
      </p:sp>
      <p:sp>
        <p:nvSpPr>
          <p:cNvPr id="60419" name="Content Placeholder 2"/>
          <p:cNvSpPr>
            <a:spLocks noGrp="1"/>
          </p:cNvSpPr>
          <p:nvPr>
            <p:ph idx="1"/>
          </p:nvPr>
        </p:nvSpPr>
        <p:spPr/>
        <p:txBody>
          <a:bodyPr/>
          <a:lstStyle/>
          <a:p>
            <a:r>
              <a:rPr lang="en-US" dirty="0"/>
              <a:t>Baseband Transmission</a:t>
            </a:r>
          </a:p>
          <a:p>
            <a:r>
              <a:rPr lang="en-US" dirty="0"/>
              <a:t>Passband Transmission</a:t>
            </a:r>
          </a:p>
          <a:p>
            <a:r>
              <a:rPr lang="en-US" dirty="0"/>
              <a:t>Frequency Division Multiplexing</a:t>
            </a:r>
          </a:p>
          <a:p>
            <a:r>
              <a:rPr lang="en-US" dirty="0"/>
              <a:t>Time Division Multiplexing</a:t>
            </a:r>
          </a:p>
          <a:p>
            <a:r>
              <a:rPr lang="en-US" dirty="0"/>
              <a:t>Code Division Multiplexing</a:t>
            </a:r>
          </a:p>
          <a:p>
            <a:endParaRPr lang="en-US" dirty="0"/>
          </a:p>
        </p:txBody>
      </p:sp>
      <p:sp>
        <p:nvSpPr>
          <p:cNvPr id="60420"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61108DD-FE0A-4416-AE09-7FED27BA4C14}" type="datetime1">
              <a:rPr lang="zh-CN" altLang="en-US" smtClean="0"/>
              <a:pPr eaLnBrk="1" hangingPunct="1">
                <a:defRPr/>
              </a:pPr>
              <a:t>2020/3/23</a:t>
            </a:fld>
            <a:endParaRPr lang="en-US" altLang="zh-CN"/>
          </a:p>
        </p:txBody>
      </p:sp>
      <p:sp>
        <p:nvSpPr>
          <p:cNvPr id="60421"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6042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8010ACC-BB4A-419D-B58D-A65D2BD51527}" type="slidenum">
              <a:rPr lang="en-US" altLang="zh-CN" smtClean="0"/>
              <a:pPr eaLnBrk="1" hangingPunct="1">
                <a:defRPr/>
              </a:pPr>
              <a:t>56</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a:t>Terms</a:t>
            </a:r>
          </a:p>
        </p:txBody>
      </p:sp>
      <p:sp>
        <p:nvSpPr>
          <p:cNvPr id="61443" name="Content Placeholder 2"/>
          <p:cNvSpPr>
            <a:spLocks noGrp="1"/>
          </p:cNvSpPr>
          <p:nvPr>
            <p:ph idx="1"/>
          </p:nvPr>
        </p:nvSpPr>
        <p:spPr/>
        <p:txBody>
          <a:bodyPr/>
          <a:lstStyle/>
          <a:p>
            <a:r>
              <a:rPr lang="en-US" sz="2400" dirty="0"/>
              <a:t>The process of converting between bits and signals that represent them is called </a:t>
            </a:r>
            <a:r>
              <a:rPr lang="en-US" sz="2400" b="1" dirty="0">
                <a:solidFill>
                  <a:srgbClr val="FF0000"/>
                </a:solidFill>
              </a:rPr>
              <a:t>digital modulation</a:t>
            </a:r>
            <a:r>
              <a:rPr lang="en-US" sz="2400" dirty="0"/>
              <a:t>.</a:t>
            </a:r>
          </a:p>
          <a:p>
            <a:r>
              <a:rPr lang="en-US" sz="2400" dirty="0"/>
              <a:t>Schemes that directly convert bits into a signal result in </a:t>
            </a:r>
            <a:r>
              <a:rPr lang="en-US" sz="2400" b="1" dirty="0">
                <a:solidFill>
                  <a:srgbClr val="FF0000"/>
                </a:solidFill>
              </a:rPr>
              <a:t>baseband transmission. </a:t>
            </a:r>
            <a:r>
              <a:rPr lang="en-US" sz="2400" dirty="0"/>
              <a:t>It is common for wires.</a:t>
            </a:r>
          </a:p>
          <a:p>
            <a:r>
              <a:rPr lang="en-US" sz="2400" dirty="0"/>
              <a:t>Schemes that regulate</a:t>
            </a:r>
            <a:r>
              <a:rPr lang="zh-CN" altLang="en-US" sz="2400" dirty="0"/>
              <a:t>/</a:t>
            </a:r>
            <a:r>
              <a:rPr lang="en-US" altLang="zh-CN" sz="2400" dirty="0">
                <a:solidFill>
                  <a:srgbClr val="FF0000"/>
                </a:solidFill>
              </a:rPr>
              <a:t>modulate</a:t>
            </a:r>
            <a:r>
              <a:rPr lang="en-US" sz="2400" dirty="0">
                <a:solidFill>
                  <a:srgbClr val="FF0000"/>
                </a:solidFill>
              </a:rPr>
              <a:t> </a:t>
            </a:r>
            <a:r>
              <a:rPr lang="en-US" sz="2400" dirty="0"/>
              <a:t>the amplitude, phase, or frequency of a carrier signal to convey bits result in </a:t>
            </a:r>
            <a:r>
              <a:rPr lang="en-US" sz="2400" b="1" dirty="0">
                <a:solidFill>
                  <a:srgbClr val="FF0000"/>
                </a:solidFill>
              </a:rPr>
              <a:t>passband transmission</a:t>
            </a:r>
            <a:r>
              <a:rPr lang="en-US" sz="2400" dirty="0"/>
              <a:t>. It is common for wireless and optical channels for which the signals must reside in a given frequency band.</a:t>
            </a:r>
          </a:p>
          <a:p>
            <a:r>
              <a:rPr lang="en-US" sz="2400" dirty="0"/>
              <a:t>Channels are often shared by multiple signals. It is called </a:t>
            </a:r>
            <a:r>
              <a:rPr lang="en-US" sz="2400" b="1" dirty="0">
                <a:solidFill>
                  <a:srgbClr val="FF0000"/>
                </a:solidFill>
              </a:rPr>
              <a:t>multiplexing</a:t>
            </a:r>
            <a:r>
              <a:rPr lang="en-US" sz="2400" dirty="0"/>
              <a:t>.</a:t>
            </a:r>
          </a:p>
        </p:txBody>
      </p:sp>
      <p:sp>
        <p:nvSpPr>
          <p:cNvPr id="61444"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1AECB49-2652-461D-9E52-83376B970AB0}" type="datetime1">
              <a:rPr lang="zh-CN" altLang="en-US" smtClean="0"/>
              <a:pPr eaLnBrk="1" hangingPunct="1">
                <a:defRPr/>
              </a:pPr>
              <a:t>2020/3/23</a:t>
            </a:fld>
            <a:endParaRPr lang="en-US" altLang="zh-CN"/>
          </a:p>
        </p:txBody>
      </p:sp>
      <p:sp>
        <p:nvSpPr>
          <p:cNvPr id="61445"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61446"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D3843A1-187B-4245-A67D-C429D49608FA}" type="slidenum">
              <a:rPr lang="en-US" altLang="zh-CN" smtClean="0"/>
              <a:pPr eaLnBrk="1" hangingPunct="1">
                <a:defRPr/>
              </a:pPr>
              <a:t>57</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cs typeface="Arial" pitchFamily="34" charset="0"/>
              </a:rPr>
              <a:t>Baseband Transmission</a:t>
            </a:r>
            <a:endParaRPr lang="en-US"/>
          </a:p>
        </p:txBody>
      </p:sp>
      <p:sp>
        <p:nvSpPr>
          <p:cNvPr id="62467"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2FB62F3-C642-4E40-B3B5-D6D4A7FDA417}" type="datetime1">
              <a:rPr lang="zh-CN" altLang="en-US" smtClean="0"/>
              <a:pPr eaLnBrk="1" hangingPunct="1">
                <a:defRPr/>
              </a:pPr>
              <a:t>2020/3/23</a:t>
            </a:fld>
            <a:endParaRPr lang="en-US" altLang="zh-CN"/>
          </a:p>
        </p:txBody>
      </p:sp>
      <p:sp>
        <p:nvSpPr>
          <p:cNvPr id="62468"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62469"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6442EDC-EA7A-4A7B-920E-30EFC1603233}" type="slidenum">
              <a:rPr lang="en-US" altLang="zh-CN" smtClean="0"/>
              <a:pPr eaLnBrk="1" hangingPunct="1">
                <a:defRPr/>
              </a:pPr>
              <a:t>58</a:t>
            </a:fld>
            <a:endParaRPr lang="en-US" altLang="zh-CN"/>
          </a:p>
        </p:txBody>
      </p:sp>
      <p:sp>
        <p:nvSpPr>
          <p:cNvPr id="62470" name="Rectangle 3"/>
          <p:cNvSpPr txBox="1">
            <a:spLocks noChangeArrowheads="1"/>
          </p:cNvSpPr>
          <p:nvPr/>
        </p:nvSpPr>
        <p:spPr bwMode="auto">
          <a:xfrm>
            <a:off x="287338" y="5486400"/>
            <a:ext cx="8856662" cy="1066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20000"/>
              </a:spcBef>
              <a:buClr>
                <a:schemeClr val="tx2"/>
              </a:buClr>
              <a:buSzPct val="70000"/>
              <a:buFont typeface="Arial" pitchFamily="34" charset="0"/>
              <a:buNone/>
            </a:pPr>
            <a:r>
              <a:rPr lang="it-IT" sz="2400"/>
              <a:t>Line codes: </a:t>
            </a:r>
            <a:r>
              <a:rPr lang="it-IT" sz="2400">
                <a:solidFill>
                  <a:srgbClr val="0033CC"/>
                </a:solidFill>
              </a:rPr>
              <a:t>(a) </a:t>
            </a:r>
            <a:r>
              <a:rPr lang="it-IT" sz="2400"/>
              <a:t>Bits, </a:t>
            </a:r>
            <a:r>
              <a:rPr lang="it-IT" sz="2400">
                <a:solidFill>
                  <a:srgbClr val="0033CC"/>
                </a:solidFill>
              </a:rPr>
              <a:t>(b) </a:t>
            </a:r>
            <a:r>
              <a:rPr lang="it-IT" sz="2400"/>
              <a:t>NRZ, </a:t>
            </a:r>
            <a:r>
              <a:rPr lang="it-IT" sz="2400">
                <a:solidFill>
                  <a:srgbClr val="0033CC"/>
                </a:solidFill>
              </a:rPr>
              <a:t>(c) </a:t>
            </a:r>
            <a:r>
              <a:rPr lang="it-IT" sz="2400"/>
              <a:t>NRZI, </a:t>
            </a:r>
            <a:br>
              <a:rPr lang="it-IT" sz="2400"/>
            </a:br>
            <a:r>
              <a:rPr lang="it-IT" sz="2400">
                <a:solidFill>
                  <a:srgbClr val="0033CC"/>
                </a:solidFill>
              </a:rPr>
              <a:t>(d) </a:t>
            </a:r>
            <a:r>
              <a:rPr lang="it-IT" sz="2400"/>
              <a:t>Manchester, </a:t>
            </a:r>
            <a:r>
              <a:rPr lang="it-IT" sz="2400">
                <a:solidFill>
                  <a:srgbClr val="0033CC"/>
                </a:solidFill>
              </a:rPr>
              <a:t>(e) </a:t>
            </a:r>
            <a:r>
              <a:rPr lang="it-IT" sz="2400"/>
              <a:t>Bipolar </a:t>
            </a:r>
            <a:r>
              <a:rPr lang="en-US" sz="2400"/>
              <a:t>or AMI.</a:t>
            </a:r>
          </a:p>
        </p:txBody>
      </p:sp>
      <p:pic>
        <p:nvPicPr>
          <p:cNvPr id="6247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6375" y="1609725"/>
            <a:ext cx="6191250" cy="3638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t>Bandwidth efficiency</a:t>
            </a:r>
          </a:p>
        </p:txBody>
      </p:sp>
      <p:sp>
        <p:nvSpPr>
          <p:cNvPr id="63491" name="Content Placeholder 2"/>
          <p:cNvSpPr>
            <a:spLocks noGrp="1"/>
          </p:cNvSpPr>
          <p:nvPr>
            <p:ph idx="1"/>
          </p:nvPr>
        </p:nvSpPr>
        <p:spPr/>
        <p:txBody>
          <a:bodyPr/>
          <a:lstStyle/>
          <a:p>
            <a:r>
              <a:rPr lang="en-US" dirty="0"/>
              <a:t>One strategy for using limited bandwidth more efficiently is to use more than two signaling levels.</a:t>
            </a:r>
          </a:p>
          <a:p>
            <a:r>
              <a:rPr lang="en-US" dirty="0"/>
              <a:t>By using </a:t>
            </a:r>
            <a:r>
              <a:rPr lang="en-US" dirty="0">
                <a:solidFill>
                  <a:srgbClr val="FF0000"/>
                </a:solidFill>
              </a:rPr>
              <a:t>four voltages</a:t>
            </a:r>
            <a:r>
              <a:rPr lang="en-US" dirty="0"/>
              <a:t>, for instance, we can send </a:t>
            </a:r>
            <a:r>
              <a:rPr lang="en-US" dirty="0">
                <a:solidFill>
                  <a:srgbClr val="FF0000"/>
                </a:solidFill>
              </a:rPr>
              <a:t>2 bits </a:t>
            </a:r>
            <a:r>
              <a:rPr lang="en-US" dirty="0"/>
              <a:t>at once as a single </a:t>
            </a:r>
            <a:r>
              <a:rPr lang="en-US" b="1" dirty="0">
                <a:solidFill>
                  <a:srgbClr val="FF0000"/>
                </a:solidFill>
              </a:rPr>
              <a:t>symbol</a:t>
            </a:r>
            <a:r>
              <a:rPr lang="en-US" dirty="0"/>
              <a:t>. </a:t>
            </a:r>
          </a:p>
          <a:p>
            <a:r>
              <a:rPr lang="en-US" dirty="0"/>
              <a:t>The rate at which the signal changes is then half the bit rate. So the needed bandwidth has been reduced.</a:t>
            </a:r>
          </a:p>
        </p:txBody>
      </p:sp>
      <p:sp>
        <p:nvSpPr>
          <p:cNvPr id="63492"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F7A01F7-886F-42EA-8FC9-AAE09EF00C8F}" type="datetime1">
              <a:rPr lang="zh-CN" altLang="en-US" smtClean="0"/>
              <a:pPr eaLnBrk="1" hangingPunct="1">
                <a:defRPr/>
              </a:pPr>
              <a:t>2020/3/23</a:t>
            </a:fld>
            <a:endParaRPr lang="en-US" altLang="zh-CN"/>
          </a:p>
        </p:txBody>
      </p:sp>
      <p:sp>
        <p:nvSpPr>
          <p:cNvPr id="63493"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63494"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61614FA3-D4C8-4C27-9ED0-A2508EBFA6BB}" type="slidenum">
              <a:rPr lang="en-US" altLang="zh-CN" smtClean="0"/>
              <a:pPr eaLnBrk="1" hangingPunct="1">
                <a:defRPr/>
              </a:pPr>
              <a:t>59</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zh-CN" sz="3600" dirty="0"/>
              <a:t>2.1 Theoretical Basis for Data Communication</a:t>
            </a:r>
          </a:p>
        </p:txBody>
      </p:sp>
      <p:sp>
        <p:nvSpPr>
          <p:cNvPr id="9219" name="Rectangle 3"/>
          <p:cNvSpPr>
            <a:spLocks noGrp="1" noChangeArrowheads="1"/>
          </p:cNvSpPr>
          <p:nvPr>
            <p:ph type="body" idx="1"/>
          </p:nvPr>
        </p:nvSpPr>
        <p:spPr/>
        <p:txBody>
          <a:bodyPr/>
          <a:lstStyle/>
          <a:p>
            <a:r>
              <a:rPr lang="en-US" altLang="zh-CN" dirty="0"/>
              <a:t>Fourier Analysis</a:t>
            </a:r>
          </a:p>
          <a:p>
            <a:r>
              <a:rPr lang="en-US" altLang="zh-CN" dirty="0"/>
              <a:t>Bandwidth-Limited Signals</a:t>
            </a:r>
          </a:p>
          <a:p>
            <a:r>
              <a:rPr lang="en-US" altLang="zh-CN" dirty="0"/>
              <a:t>Maximum Data Rate of a Channel</a:t>
            </a:r>
          </a:p>
        </p:txBody>
      </p:sp>
      <p:sp>
        <p:nvSpPr>
          <p:cNvPr id="9220"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E57005E4-86F4-427D-9DF5-4ACE56418C67}" type="datetime1">
              <a:rPr lang="zh-CN" altLang="en-US" smtClean="0"/>
              <a:pPr>
                <a:defRPr/>
              </a:pPr>
              <a:t>2020/3/23</a:t>
            </a:fld>
            <a:endParaRPr lang="en-US" altLang="zh-CN"/>
          </a:p>
        </p:txBody>
      </p:sp>
      <p:sp>
        <p:nvSpPr>
          <p:cNvPr id="9221"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a:t>linwei@cuc.edu.cn</a:t>
            </a:r>
          </a:p>
        </p:txBody>
      </p:sp>
      <p:sp>
        <p:nvSpPr>
          <p:cNvPr id="9222"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9880CCB3-F568-4989-8530-C46E5009553A}" type="slidenum">
              <a:rPr lang="en-US" altLang="zh-CN" smtClean="0"/>
              <a:pPr>
                <a:defRPr/>
              </a:pPr>
              <a:t>6</a:t>
            </a:fld>
            <a:endParaRPr lang="en-US" altLang="zh-CN"/>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t>Bit rate and symbol rate</a:t>
            </a:r>
          </a:p>
        </p:txBody>
      </p:sp>
      <p:sp>
        <p:nvSpPr>
          <p:cNvPr id="64515" name="Content Placeholder 2"/>
          <p:cNvSpPr>
            <a:spLocks noGrp="1"/>
          </p:cNvSpPr>
          <p:nvPr>
            <p:ph idx="1"/>
          </p:nvPr>
        </p:nvSpPr>
        <p:spPr/>
        <p:txBody>
          <a:bodyPr/>
          <a:lstStyle/>
          <a:p>
            <a:r>
              <a:rPr lang="en-US"/>
              <a:t>We call the rate at which the signal changes the </a:t>
            </a:r>
            <a:r>
              <a:rPr lang="en-US" b="1">
                <a:solidFill>
                  <a:srgbClr val="FF0000"/>
                </a:solidFill>
              </a:rPr>
              <a:t>symbol rate </a:t>
            </a:r>
            <a:r>
              <a:rPr lang="en-US"/>
              <a:t>to distinguish it from the </a:t>
            </a:r>
            <a:r>
              <a:rPr lang="en-US" b="1">
                <a:solidFill>
                  <a:srgbClr val="FF0000"/>
                </a:solidFill>
              </a:rPr>
              <a:t>bit rate</a:t>
            </a:r>
            <a:r>
              <a:rPr lang="en-US"/>
              <a:t>.</a:t>
            </a:r>
          </a:p>
          <a:p>
            <a:r>
              <a:rPr lang="en-US"/>
              <a:t>The bit rate(an older name is </a:t>
            </a:r>
            <a:r>
              <a:rPr lang="en-US" b="1">
                <a:solidFill>
                  <a:srgbClr val="C00000"/>
                </a:solidFill>
              </a:rPr>
              <a:t>baud rate</a:t>
            </a:r>
            <a:r>
              <a:rPr lang="en-US"/>
              <a:t>) is the symbol rate multiplied by the number of bits per symbol. </a:t>
            </a:r>
          </a:p>
          <a:p>
            <a:r>
              <a:rPr lang="en-US"/>
              <a:t>If the signal is BINARY (only two voltage levels), then the bit rate is equal to the symbol rate.</a:t>
            </a:r>
          </a:p>
        </p:txBody>
      </p:sp>
      <p:sp>
        <p:nvSpPr>
          <p:cNvPr id="64516"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0EA20B5-260F-4D81-9A37-09393317DA80}" type="datetime1">
              <a:rPr lang="zh-CN" altLang="en-US" smtClean="0"/>
              <a:pPr eaLnBrk="1" hangingPunct="1">
                <a:defRPr/>
              </a:pPr>
              <a:t>2020/3/23</a:t>
            </a:fld>
            <a:endParaRPr lang="en-US" altLang="zh-CN"/>
          </a:p>
        </p:txBody>
      </p:sp>
      <p:sp>
        <p:nvSpPr>
          <p:cNvPr id="64517"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64518"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C49E726-AC7C-47F5-9336-F3D555BA9858}" type="slidenum">
              <a:rPr lang="en-US" altLang="zh-CN" smtClean="0"/>
              <a:pPr eaLnBrk="1" hangingPunct="1">
                <a:defRPr/>
              </a:pPr>
              <a:t>60</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t>Clock Recovery</a:t>
            </a:r>
          </a:p>
        </p:txBody>
      </p:sp>
      <p:sp>
        <p:nvSpPr>
          <p:cNvPr id="65539" name="Content Placeholder 2"/>
          <p:cNvSpPr>
            <a:spLocks noGrp="1"/>
          </p:cNvSpPr>
          <p:nvPr>
            <p:ph idx="1"/>
          </p:nvPr>
        </p:nvSpPr>
        <p:spPr/>
        <p:txBody>
          <a:bodyPr/>
          <a:lstStyle/>
          <a:p>
            <a:r>
              <a:rPr lang="en-US" dirty="0"/>
              <a:t>For all schemes that encode bits into symbols, the receiver must know when one symbol ends and the next symbol begins to correctly decode the bits.</a:t>
            </a:r>
          </a:p>
          <a:p>
            <a:pPr lvl="1"/>
            <a:r>
              <a:rPr lang="en-US" dirty="0"/>
              <a:t>Manchester encoding: mix the clock signal with the data signal by </a:t>
            </a:r>
            <a:r>
              <a:rPr lang="en-US" dirty="0" err="1"/>
              <a:t>XORing</a:t>
            </a:r>
            <a:r>
              <a:rPr lang="en-US" dirty="0"/>
              <a:t> them together so that no extra line is needed. But the downside is that it requires twice as much bandwidth as </a:t>
            </a:r>
            <a:r>
              <a:rPr lang="en-US" sz="2400" dirty="0">
                <a:solidFill>
                  <a:srgbClr val="FF0000"/>
                </a:solidFill>
              </a:rPr>
              <a:t>NRZ</a:t>
            </a:r>
            <a:r>
              <a:rPr lang="en-US" sz="2400" dirty="0"/>
              <a:t> </a:t>
            </a:r>
            <a:r>
              <a:rPr lang="en-US" dirty="0"/>
              <a:t>because of the clock.</a:t>
            </a:r>
          </a:p>
        </p:txBody>
      </p:sp>
      <p:sp>
        <p:nvSpPr>
          <p:cNvPr id="65540"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005746D-4557-4773-959D-9A52D8F598C0}" type="datetime1">
              <a:rPr lang="zh-CN" altLang="en-US" smtClean="0"/>
              <a:pPr eaLnBrk="1" hangingPunct="1">
                <a:defRPr/>
              </a:pPr>
              <a:t>2020/3/23</a:t>
            </a:fld>
            <a:endParaRPr lang="en-US" altLang="zh-CN"/>
          </a:p>
        </p:txBody>
      </p:sp>
      <p:sp>
        <p:nvSpPr>
          <p:cNvPr id="65541"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6554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E1164E0-3B56-4943-A0CC-4E1C4195FD51}" type="slidenum">
              <a:rPr lang="en-US" altLang="zh-CN" smtClean="0"/>
              <a:pPr eaLnBrk="1" hangingPunct="1">
                <a:defRPr/>
              </a:pPr>
              <a:t>61</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2"/>
          <p:cNvSpPr>
            <a:spLocks noGrp="1" noChangeArrowheads="1"/>
          </p:cNvSpPr>
          <p:nvPr>
            <p:ph type="title"/>
          </p:nvPr>
        </p:nvSpPr>
        <p:spPr>
          <a:xfrm>
            <a:off x="381000" y="0"/>
            <a:ext cx="8229600" cy="1066800"/>
          </a:xfrm>
        </p:spPr>
        <p:txBody>
          <a:bodyPr/>
          <a:lstStyle/>
          <a:p>
            <a:pPr eaLnBrk="1" hangingPunct="1"/>
            <a:r>
              <a:rPr lang="en-US" sz="3200">
                <a:cs typeface="Arial" pitchFamily="34" charset="0"/>
              </a:rPr>
              <a:t>Code pattern to break consecutive 0s</a:t>
            </a:r>
          </a:p>
        </p:txBody>
      </p:sp>
      <p:sp>
        <p:nvSpPr>
          <p:cNvPr id="66563" name="Rectangle 3"/>
          <p:cNvSpPr>
            <a:spLocks noGrp="1" noChangeArrowheads="1"/>
          </p:cNvSpPr>
          <p:nvPr>
            <p:ph type="body" idx="1"/>
          </p:nvPr>
        </p:nvSpPr>
        <p:spPr>
          <a:xfrm>
            <a:off x="0" y="5638800"/>
            <a:ext cx="8856663" cy="838200"/>
          </a:xfrm>
        </p:spPr>
        <p:txBody>
          <a:bodyPr/>
          <a:lstStyle/>
          <a:p>
            <a:pPr algn="ctr" eaLnBrk="1" hangingPunct="1">
              <a:buFontTx/>
              <a:buNone/>
            </a:pPr>
            <a:r>
              <a:rPr lang="en-US" sz="2400">
                <a:cs typeface="Arial" pitchFamily="34" charset="0"/>
              </a:rPr>
              <a:t>4B/5B mapping</a:t>
            </a:r>
            <a:r>
              <a:rPr lang="en-US"/>
              <a:t>.</a:t>
            </a:r>
          </a:p>
        </p:txBody>
      </p:sp>
      <p:sp>
        <p:nvSpPr>
          <p:cNvPr id="66564" name="Rectangle 5"/>
          <p:cNvSpPr>
            <a:spLocks noGrp="1" noChangeArrowheads="1"/>
          </p:cNvSpPr>
          <p:nvPr>
            <p:ph type="ftr" sz="quarter" idx="11"/>
          </p:nvPr>
        </p:nvSpPr>
        <p:spPr>
          <a:xfrm>
            <a:off x="304800" y="6629400"/>
            <a:ext cx="8610600" cy="228600"/>
          </a:xfrm>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i="1"/>
              <a:t>Computer Networks</a:t>
            </a:r>
            <a:r>
              <a:rPr lang="en-US"/>
              <a:t>, Fifth Edition by Andrew Tanenbaum and David Wetherall, © Pearson Education-Prentice Hall, 2011</a:t>
            </a:r>
          </a:p>
        </p:txBody>
      </p:sp>
      <p:pic>
        <p:nvPicPr>
          <p:cNvPr id="6656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 y="1258888"/>
            <a:ext cx="8401050" cy="43735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t>Balanced Signals</a:t>
            </a:r>
          </a:p>
        </p:txBody>
      </p:sp>
      <p:sp>
        <p:nvSpPr>
          <p:cNvPr id="67587" name="Content Placeholder 2"/>
          <p:cNvSpPr>
            <a:spLocks noGrp="1"/>
          </p:cNvSpPr>
          <p:nvPr>
            <p:ph idx="1"/>
          </p:nvPr>
        </p:nvSpPr>
        <p:spPr/>
        <p:txBody>
          <a:bodyPr/>
          <a:lstStyle/>
          <a:p>
            <a:r>
              <a:rPr lang="en-US" sz="2400"/>
              <a:t>Signals that have as much positive voltage as negative voltage even over short periods of time are called </a:t>
            </a:r>
            <a:r>
              <a:rPr lang="en-US" sz="2400" b="1">
                <a:solidFill>
                  <a:srgbClr val="FF0000"/>
                </a:solidFill>
              </a:rPr>
              <a:t>balanced signals</a:t>
            </a:r>
            <a:r>
              <a:rPr lang="en-US" sz="2400"/>
              <a:t>.</a:t>
            </a:r>
          </a:p>
          <a:p>
            <a:r>
              <a:rPr lang="en-US" sz="2400"/>
              <a:t>Balancing helps to provide transitions for clock recovery and provides a simple way to calibrate receivers.</a:t>
            </a:r>
          </a:p>
          <a:p>
            <a:r>
              <a:rPr lang="en-US" sz="2400"/>
              <a:t>A straightforward way to construct a balanced code is to use two voltage levels represent a logical 1, (say +1v or -1v) with 0v representing a logical zero. To send a 1, the transmitter alternates between the +1v and -1v levels to that they always average out. The scheme is called </a:t>
            </a:r>
            <a:r>
              <a:rPr lang="en-US" sz="2400" b="1">
                <a:solidFill>
                  <a:srgbClr val="FF0000"/>
                </a:solidFill>
              </a:rPr>
              <a:t>bipolar encoding </a:t>
            </a:r>
            <a:r>
              <a:rPr lang="en-US" sz="2400"/>
              <a:t>(</a:t>
            </a:r>
            <a:r>
              <a:rPr lang="en-US" sz="2400" b="1">
                <a:solidFill>
                  <a:srgbClr val="FF0000"/>
                </a:solidFill>
              </a:rPr>
              <a:t>AMI, Alternate Mark Inversion</a:t>
            </a:r>
            <a:r>
              <a:rPr lang="en-US" sz="2400"/>
              <a:t>). </a:t>
            </a:r>
          </a:p>
          <a:p>
            <a:endParaRPr lang="en-US" sz="2400"/>
          </a:p>
        </p:txBody>
      </p:sp>
      <p:sp>
        <p:nvSpPr>
          <p:cNvPr id="67588"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46F247C-F6A9-4E0C-BFA2-6DDC8E285371}" type="datetime1">
              <a:rPr lang="zh-CN" altLang="en-US" smtClean="0"/>
              <a:pPr eaLnBrk="1" hangingPunct="1">
                <a:defRPr/>
              </a:pPr>
              <a:t>2020/3/23</a:t>
            </a:fld>
            <a:endParaRPr lang="en-US" altLang="zh-CN"/>
          </a:p>
        </p:txBody>
      </p:sp>
      <p:sp>
        <p:nvSpPr>
          <p:cNvPr id="67589"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67590"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2C717F9-D91F-4114-9F6F-4B2213796CCB}" type="slidenum">
              <a:rPr lang="en-US" altLang="zh-CN" smtClean="0"/>
              <a:pPr eaLnBrk="1" hangingPunct="1">
                <a:defRPr/>
              </a:pPr>
              <a:t>63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dirty="0"/>
              <a:t>Passband Transmission</a:t>
            </a:r>
          </a:p>
        </p:txBody>
      </p:sp>
      <p:sp>
        <p:nvSpPr>
          <p:cNvPr id="68611" name="Content Placeholder 2"/>
          <p:cNvSpPr>
            <a:spLocks noGrp="1"/>
          </p:cNvSpPr>
          <p:nvPr>
            <p:ph idx="1"/>
          </p:nvPr>
        </p:nvSpPr>
        <p:spPr/>
        <p:txBody>
          <a:bodyPr/>
          <a:lstStyle/>
          <a:p>
            <a:r>
              <a:rPr lang="en-US" dirty="0"/>
              <a:t>We can take a </a:t>
            </a:r>
            <a:r>
              <a:rPr lang="en-US" b="1" dirty="0">
                <a:solidFill>
                  <a:srgbClr val="FF0000"/>
                </a:solidFill>
              </a:rPr>
              <a:t>baseband </a:t>
            </a:r>
            <a:r>
              <a:rPr lang="en-US" dirty="0"/>
              <a:t>signal that occupies </a:t>
            </a:r>
            <a:r>
              <a:rPr lang="en-US" dirty="0">
                <a:solidFill>
                  <a:srgbClr val="FF0000"/>
                </a:solidFill>
              </a:rPr>
              <a:t>0 to B Hz </a:t>
            </a:r>
            <a:r>
              <a:rPr lang="en-US" dirty="0"/>
              <a:t>and shift it up to occupy a passband of </a:t>
            </a:r>
            <a:r>
              <a:rPr lang="en-US" dirty="0">
                <a:solidFill>
                  <a:srgbClr val="FF0000"/>
                </a:solidFill>
              </a:rPr>
              <a:t>S to S+B Hz </a:t>
            </a:r>
            <a:r>
              <a:rPr lang="en-US" dirty="0"/>
              <a:t>without changing the amount of information that it can carry, even though the signal will look different. </a:t>
            </a:r>
          </a:p>
          <a:p>
            <a:r>
              <a:rPr lang="en-US" dirty="0"/>
              <a:t>To process a signal at the receiver, we can shift it back down to baseband, where it is more convenient to detect symbols.</a:t>
            </a:r>
          </a:p>
        </p:txBody>
      </p:sp>
      <p:sp>
        <p:nvSpPr>
          <p:cNvPr id="68612"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6D7A2919-0DFF-4992-A37E-823260F16D2B}" type="datetime1">
              <a:rPr lang="zh-CN" altLang="en-US" smtClean="0"/>
              <a:pPr eaLnBrk="1" hangingPunct="1">
                <a:defRPr/>
              </a:pPr>
              <a:t>2020/3/23</a:t>
            </a:fld>
            <a:endParaRPr lang="en-US" altLang="zh-CN"/>
          </a:p>
        </p:txBody>
      </p:sp>
      <p:sp>
        <p:nvSpPr>
          <p:cNvPr id="68613"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68614"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669EC63-4E92-4985-A8BD-A1C4A0D8E385}" type="slidenum">
              <a:rPr lang="en-US" altLang="zh-CN" smtClean="0"/>
              <a:pPr eaLnBrk="1" hangingPunct="1">
                <a:defRPr/>
              </a:pPr>
              <a:t>64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cs typeface="Arial" pitchFamily="34" charset="0"/>
              </a:rPr>
              <a:t>Digital modulation</a:t>
            </a:r>
            <a:endParaRPr lang="en-US"/>
          </a:p>
        </p:txBody>
      </p:sp>
      <p:sp>
        <p:nvSpPr>
          <p:cNvPr id="69635" name="Content Placeholder 2"/>
          <p:cNvSpPr>
            <a:spLocks noGrp="1"/>
          </p:cNvSpPr>
          <p:nvPr>
            <p:ph idx="1"/>
          </p:nvPr>
        </p:nvSpPr>
        <p:spPr/>
        <p:txBody>
          <a:bodyPr/>
          <a:lstStyle/>
          <a:p>
            <a:endParaRPr lang="en-US"/>
          </a:p>
        </p:txBody>
      </p:sp>
      <p:sp>
        <p:nvSpPr>
          <p:cNvPr id="69636"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C484E20-1A23-4BA8-BB62-B80AD79288C2}" type="datetime1">
              <a:rPr lang="zh-CN" altLang="en-US" smtClean="0"/>
              <a:pPr eaLnBrk="1" hangingPunct="1">
                <a:defRPr/>
              </a:pPr>
              <a:t>2020/3/23</a:t>
            </a:fld>
            <a:endParaRPr lang="en-US" altLang="zh-CN"/>
          </a:p>
        </p:txBody>
      </p:sp>
      <p:sp>
        <p:nvSpPr>
          <p:cNvPr id="69637"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69638"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FC12642-DF27-4017-B516-1A129A9C3048}" type="slidenum">
              <a:rPr lang="en-US" altLang="zh-CN" smtClean="0"/>
              <a:pPr eaLnBrk="1" hangingPunct="1">
                <a:defRPr/>
              </a:pPr>
              <a:t>65</a:t>
            </a:fld>
            <a:endParaRPr lang="en-US" altLang="zh-CN"/>
          </a:p>
        </p:txBody>
      </p:sp>
      <p:sp>
        <p:nvSpPr>
          <p:cNvPr id="69639" name="Rectangle 3"/>
          <p:cNvSpPr txBox="1">
            <a:spLocks noChangeArrowheads="1"/>
          </p:cNvSpPr>
          <p:nvPr/>
        </p:nvSpPr>
        <p:spPr bwMode="auto">
          <a:xfrm>
            <a:off x="65088" y="5545138"/>
            <a:ext cx="8856662" cy="685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20000"/>
              </a:spcBef>
              <a:buClr>
                <a:schemeClr val="tx2"/>
              </a:buClr>
              <a:buSzPct val="70000"/>
              <a:buFont typeface="Arial" pitchFamily="34" charset="0"/>
              <a:buNone/>
            </a:pPr>
            <a:r>
              <a:rPr lang="en-US">
                <a:solidFill>
                  <a:srgbClr val="0033CC"/>
                </a:solidFill>
              </a:rPr>
              <a:t>(a) </a:t>
            </a:r>
            <a:r>
              <a:rPr lang="en-US"/>
              <a:t>A binary signal. </a:t>
            </a:r>
            <a:r>
              <a:rPr lang="en-US">
                <a:solidFill>
                  <a:srgbClr val="0033CC"/>
                </a:solidFill>
              </a:rPr>
              <a:t>(b) </a:t>
            </a:r>
            <a:r>
              <a:rPr lang="en-US"/>
              <a:t>Amplitude shift keying. </a:t>
            </a:r>
            <a:br>
              <a:rPr lang="en-US"/>
            </a:br>
            <a:r>
              <a:rPr lang="en-US">
                <a:solidFill>
                  <a:srgbClr val="0033CC"/>
                </a:solidFill>
              </a:rPr>
              <a:t>(c) </a:t>
            </a:r>
            <a:r>
              <a:rPr lang="en-US"/>
              <a:t>Frequency  shift keying. (d) Phase shift keying.</a:t>
            </a:r>
          </a:p>
        </p:txBody>
      </p:sp>
      <p:pic>
        <p:nvPicPr>
          <p:cNvPr id="6964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7600" y="1844675"/>
            <a:ext cx="4211638" cy="37004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t>More bits per symbol</a:t>
            </a:r>
          </a:p>
        </p:txBody>
      </p:sp>
      <p:sp>
        <p:nvSpPr>
          <p:cNvPr id="70659" name="Content Placeholder 2"/>
          <p:cNvSpPr>
            <a:spLocks noGrp="1"/>
          </p:cNvSpPr>
          <p:nvPr>
            <p:ph idx="1"/>
          </p:nvPr>
        </p:nvSpPr>
        <p:spPr/>
        <p:txBody>
          <a:bodyPr/>
          <a:lstStyle/>
          <a:p>
            <a:r>
              <a:rPr lang="en-US" sz="2400"/>
              <a:t>Amplitude and phase are modulated in combination.</a:t>
            </a:r>
          </a:p>
        </p:txBody>
      </p:sp>
      <p:sp>
        <p:nvSpPr>
          <p:cNvPr id="70660"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9824995-738D-489D-A08E-F21485EF6AB6}" type="datetime1">
              <a:rPr lang="zh-CN" altLang="en-US" smtClean="0"/>
              <a:pPr eaLnBrk="1" hangingPunct="1">
                <a:defRPr/>
              </a:pPr>
              <a:t>2020/3/23</a:t>
            </a:fld>
            <a:endParaRPr lang="en-US" altLang="zh-CN"/>
          </a:p>
        </p:txBody>
      </p:sp>
      <p:sp>
        <p:nvSpPr>
          <p:cNvPr id="70661"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7066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14161A7-CAB1-4C20-A44E-0E6C6C58956B}" type="slidenum">
              <a:rPr lang="en-US" altLang="zh-CN" smtClean="0"/>
              <a:pPr eaLnBrk="1" hangingPunct="1">
                <a:defRPr/>
              </a:pPr>
              <a:t>66</a:t>
            </a:fld>
            <a:endParaRPr lang="en-US" altLang="zh-CN"/>
          </a:p>
        </p:txBody>
      </p:sp>
      <p:sp>
        <p:nvSpPr>
          <p:cNvPr id="70663" name="Rectangle 3"/>
          <p:cNvSpPr txBox="1">
            <a:spLocks noChangeArrowheads="1"/>
          </p:cNvSpPr>
          <p:nvPr/>
        </p:nvSpPr>
        <p:spPr bwMode="auto">
          <a:xfrm>
            <a:off x="2582863" y="5511800"/>
            <a:ext cx="4241800" cy="5984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buFont typeface="Wingdings" pitchFamily="2" charset="2"/>
              <a:buNone/>
            </a:pPr>
            <a:r>
              <a:rPr lang="en-US" sz="1600"/>
              <a:t>Constellation diagram</a:t>
            </a:r>
            <a:endParaRPr lang="en-US" sz="1600">
              <a:solidFill>
                <a:srgbClr val="0033CC"/>
              </a:solidFill>
            </a:endParaRPr>
          </a:p>
          <a:p>
            <a:pPr algn="ctr" eaLnBrk="1" hangingPunct="1">
              <a:spcBef>
                <a:spcPct val="20000"/>
              </a:spcBef>
              <a:buClr>
                <a:schemeClr val="tx2"/>
              </a:buClr>
              <a:buSzPct val="70000"/>
            </a:pPr>
            <a:r>
              <a:rPr lang="en-US" sz="1600">
                <a:solidFill>
                  <a:srgbClr val="0033CC"/>
                </a:solidFill>
              </a:rPr>
              <a:t> </a:t>
            </a:r>
            <a:r>
              <a:rPr lang="pt-BR" sz="1600">
                <a:solidFill>
                  <a:srgbClr val="0033CC"/>
                </a:solidFill>
              </a:rPr>
              <a:t>(a) </a:t>
            </a:r>
            <a:r>
              <a:rPr lang="pt-BR" sz="1600"/>
              <a:t>QPSK. </a:t>
            </a:r>
            <a:r>
              <a:rPr lang="pt-BR" sz="1600">
                <a:solidFill>
                  <a:srgbClr val="0033CC"/>
                </a:solidFill>
              </a:rPr>
              <a:t>(b) </a:t>
            </a:r>
            <a:r>
              <a:rPr lang="pt-BR" sz="1600"/>
              <a:t>QAM-16. </a:t>
            </a:r>
            <a:r>
              <a:rPr lang="pt-BR" sz="1600">
                <a:solidFill>
                  <a:srgbClr val="0033CC"/>
                </a:solidFill>
              </a:rPr>
              <a:t>(c) </a:t>
            </a:r>
            <a:r>
              <a:rPr lang="pt-BR" sz="1600"/>
              <a:t>QAM-64.</a:t>
            </a:r>
            <a:endParaRPr lang="en-US" sz="1600"/>
          </a:p>
        </p:txBody>
      </p:sp>
      <p:pic>
        <p:nvPicPr>
          <p:cNvPr id="7066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2460625"/>
            <a:ext cx="7686675" cy="2870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sz="3600">
                <a:cs typeface="Arial" pitchFamily="34" charset="0"/>
              </a:rPr>
              <a:t>Frequency Division Multiplexing</a:t>
            </a:r>
            <a:endParaRPr lang="en-US" sz="3600"/>
          </a:p>
        </p:txBody>
      </p:sp>
      <p:sp>
        <p:nvSpPr>
          <p:cNvPr id="71683" name="Content Placeholder 2"/>
          <p:cNvSpPr>
            <a:spLocks noGrp="1"/>
          </p:cNvSpPr>
          <p:nvPr>
            <p:ph idx="1"/>
          </p:nvPr>
        </p:nvSpPr>
        <p:spPr/>
        <p:txBody>
          <a:bodyPr/>
          <a:lstStyle/>
          <a:p>
            <a:endParaRPr lang="en-US"/>
          </a:p>
        </p:txBody>
      </p:sp>
      <p:sp>
        <p:nvSpPr>
          <p:cNvPr id="71684"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0B5CC45-22BC-40E6-9305-A228F442385B}" type="datetime1">
              <a:rPr lang="zh-CN" altLang="en-US" smtClean="0"/>
              <a:pPr eaLnBrk="1" hangingPunct="1">
                <a:defRPr/>
              </a:pPr>
              <a:t>2020/3/23</a:t>
            </a:fld>
            <a:endParaRPr lang="en-US" altLang="zh-CN"/>
          </a:p>
        </p:txBody>
      </p:sp>
      <p:sp>
        <p:nvSpPr>
          <p:cNvPr id="71685"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71686"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4FFFE75-0A51-48F5-98AF-B78C742A3882}" type="slidenum">
              <a:rPr lang="en-US" altLang="zh-CN" smtClean="0"/>
              <a:pPr eaLnBrk="1" hangingPunct="1">
                <a:defRPr/>
              </a:pPr>
              <a:t>67</a:t>
            </a:fld>
            <a:endParaRPr lang="en-US" altLang="zh-CN"/>
          </a:p>
        </p:txBody>
      </p:sp>
      <p:sp>
        <p:nvSpPr>
          <p:cNvPr id="71687" name="Rectangle 3"/>
          <p:cNvSpPr txBox="1">
            <a:spLocks noChangeArrowheads="1"/>
          </p:cNvSpPr>
          <p:nvPr/>
        </p:nvSpPr>
        <p:spPr bwMode="auto">
          <a:xfrm>
            <a:off x="1216025" y="5395913"/>
            <a:ext cx="6838950"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20000"/>
              </a:spcBef>
              <a:buClr>
                <a:schemeClr val="tx2"/>
              </a:buClr>
              <a:buSzPct val="70000"/>
              <a:buFont typeface="Arial" pitchFamily="34" charset="0"/>
              <a:buNone/>
            </a:pPr>
            <a:r>
              <a:rPr lang="en-US" sz="1600"/>
              <a:t>Frequency division multiplexing.</a:t>
            </a:r>
            <a:r>
              <a:rPr lang="en-US" sz="1600">
                <a:solidFill>
                  <a:srgbClr val="0070C0"/>
                </a:solidFill>
              </a:rPr>
              <a:t> </a:t>
            </a:r>
            <a:r>
              <a:rPr lang="en-US" sz="1600">
                <a:solidFill>
                  <a:srgbClr val="0033CC"/>
                </a:solidFill>
              </a:rPr>
              <a:t>(a) </a:t>
            </a:r>
            <a:r>
              <a:rPr lang="en-US" sz="1600"/>
              <a:t>The original bandwidths. </a:t>
            </a:r>
            <a:br>
              <a:rPr lang="en-US" sz="1600"/>
            </a:br>
            <a:r>
              <a:rPr lang="en-US" sz="1600">
                <a:solidFill>
                  <a:srgbClr val="0033CC"/>
                </a:solidFill>
              </a:rPr>
              <a:t>(b) </a:t>
            </a:r>
            <a:r>
              <a:rPr lang="en-US" sz="1600"/>
              <a:t>The bandwidths raised in frequency. </a:t>
            </a:r>
            <a:br>
              <a:rPr lang="en-US" sz="1600"/>
            </a:br>
            <a:r>
              <a:rPr lang="en-US" sz="1600">
                <a:solidFill>
                  <a:srgbClr val="0033CC"/>
                </a:solidFill>
              </a:rPr>
              <a:t>(c) </a:t>
            </a:r>
            <a:r>
              <a:rPr lang="en-US" sz="1600"/>
              <a:t>The multiplexed channel.</a:t>
            </a:r>
          </a:p>
        </p:txBody>
      </p:sp>
      <p:pic>
        <p:nvPicPr>
          <p:cNvPr id="7168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8113" y="1663700"/>
            <a:ext cx="6284912" cy="37957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t>Digital data transmission</a:t>
            </a:r>
          </a:p>
        </p:txBody>
      </p:sp>
      <p:sp>
        <p:nvSpPr>
          <p:cNvPr id="72707" name="Content Placeholder 2"/>
          <p:cNvSpPr>
            <a:spLocks noGrp="1"/>
          </p:cNvSpPr>
          <p:nvPr>
            <p:ph idx="1"/>
          </p:nvPr>
        </p:nvSpPr>
        <p:spPr/>
        <p:txBody>
          <a:bodyPr/>
          <a:lstStyle/>
          <a:p>
            <a:endParaRPr lang="en-US"/>
          </a:p>
        </p:txBody>
      </p:sp>
      <p:sp>
        <p:nvSpPr>
          <p:cNvPr id="72708"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7550947-1652-4047-97F0-BFD469B4F804}" type="datetime1">
              <a:rPr lang="zh-CN" altLang="en-US" smtClean="0"/>
              <a:pPr eaLnBrk="1" hangingPunct="1">
                <a:defRPr/>
              </a:pPr>
              <a:t>2020/3/23</a:t>
            </a:fld>
            <a:endParaRPr lang="en-US" altLang="zh-CN"/>
          </a:p>
        </p:txBody>
      </p:sp>
      <p:sp>
        <p:nvSpPr>
          <p:cNvPr id="72709"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72710"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3C9FEB2-9E85-482F-815B-C7744A121C26}" type="slidenum">
              <a:rPr lang="en-US" altLang="zh-CN" smtClean="0"/>
              <a:pPr eaLnBrk="1" hangingPunct="1">
                <a:defRPr/>
              </a:pPr>
              <a:t>68</a:t>
            </a:fld>
            <a:endParaRPr lang="en-US" altLang="zh-CN"/>
          </a:p>
        </p:txBody>
      </p:sp>
      <p:sp>
        <p:nvSpPr>
          <p:cNvPr id="72711" name="Rectangle 3"/>
          <p:cNvSpPr txBox="1">
            <a:spLocks noChangeArrowheads="1"/>
          </p:cNvSpPr>
          <p:nvPr/>
        </p:nvSpPr>
        <p:spPr bwMode="auto">
          <a:xfrm>
            <a:off x="287338" y="5410200"/>
            <a:ext cx="8856662"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r>
              <a:rPr lang="en-US" sz="2400" dirty="0"/>
              <a:t>Orthogonal frequency division </a:t>
            </a:r>
            <a:br>
              <a:rPr lang="en-US" sz="2400" dirty="0"/>
            </a:br>
            <a:r>
              <a:rPr lang="en-US" sz="2400" dirty="0"/>
              <a:t>multiplexing (OFDM).</a:t>
            </a:r>
          </a:p>
        </p:txBody>
      </p:sp>
      <p:pic>
        <p:nvPicPr>
          <p:cNvPr id="727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00200"/>
            <a:ext cx="7762875" cy="32924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cs typeface="Arial" pitchFamily="34" charset="0"/>
              </a:rPr>
              <a:t>Time Division Multiplexing</a:t>
            </a:r>
            <a:endParaRPr lang="en-US"/>
          </a:p>
        </p:txBody>
      </p:sp>
      <p:sp>
        <p:nvSpPr>
          <p:cNvPr id="73731" name="Content Placeholder 2"/>
          <p:cNvSpPr>
            <a:spLocks noGrp="1"/>
          </p:cNvSpPr>
          <p:nvPr>
            <p:ph idx="1"/>
          </p:nvPr>
        </p:nvSpPr>
        <p:spPr/>
        <p:txBody>
          <a:bodyPr/>
          <a:lstStyle/>
          <a:p>
            <a:r>
              <a:rPr lang="en-US" sz="2400"/>
              <a:t>Here, the users take turns (in a round-robin fashion), each one periodically getting the entire bandwidth for a little burst of time.</a:t>
            </a:r>
          </a:p>
          <a:p>
            <a:r>
              <a:rPr lang="en-US" sz="2400"/>
              <a:t>the streams must be synchronized in time.</a:t>
            </a:r>
          </a:p>
          <a:p>
            <a:endParaRPr lang="en-US" sz="2400"/>
          </a:p>
        </p:txBody>
      </p:sp>
      <p:sp>
        <p:nvSpPr>
          <p:cNvPr id="73732"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4AF4BE9-F268-4430-9FD4-871314E26023}" type="datetime1">
              <a:rPr lang="zh-CN" altLang="en-US" smtClean="0"/>
              <a:pPr eaLnBrk="1" hangingPunct="1">
                <a:defRPr/>
              </a:pPr>
              <a:t>2020/3/23</a:t>
            </a:fld>
            <a:endParaRPr lang="en-US" altLang="zh-CN"/>
          </a:p>
        </p:txBody>
      </p:sp>
      <p:sp>
        <p:nvSpPr>
          <p:cNvPr id="73733"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73734"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20CABC0-8B2C-4D18-A959-D5514D10E57A}" type="slidenum">
              <a:rPr lang="en-US" altLang="zh-CN" smtClean="0"/>
              <a:pPr eaLnBrk="1" hangingPunct="1">
                <a:defRPr/>
              </a:pPr>
              <a:t>69</a:t>
            </a:fld>
            <a:endParaRPr lang="en-US" altLang="zh-CN"/>
          </a:p>
        </p:txBody>
      </p:sp>
      <p:sp>
        <p:nvSpPr>
          <p:cNvPr id="73735" name="Rectangle 3"/>
          <p:cNvSpPr txBox="1">
            <a:spLocks noChangeArrowheads="1"/>
          </p:cNvSpPr>
          <p:nvPr/>
        </p:nvSpPr>
        <p:spPr bwMode="auto">
          <a:xfrm>
            <a:off x="287338" y="5715000"/>
            <a:ext cx="8856662"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r>
              <a:rPr lang="en-US" sz="2400"/>
              <a:t>Time Division Multiplexing (TDM).</a:t>
            </a:r>
          </a:p>
        </p:txBody>
      </p:sp>
      <p:pic>
        <p:nvPicPr>
          <p:cNvPr id="7373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963" y="3665538"/>
            <a:ext cx="7997825" cy="167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0243"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88E3C48-F891-4C96-BCB1-8A19BD6DAA03}" type="slidenum">
              <a:rPr lang="en-US" altLang="zh-CN" smtClean="0"/>
              <a:pPr eaLnBrk="1" hangingPunct="1">
                <a:defRPr/>
              </a:pPr>
              <a:t>7</a:t>
            </a:fld>
            <a:endParaRPr lang="en-US" altLang="zh-CN"/>
          </a:p>
        </p:txBody>
      </p:sp>
      <p:sp>
        <p:nvSpPr>
          <p:cNvPr id="10244" name="Rectangle 2"/>
          <p:cNvSpPr>
            <a:spLocks noGrp="1" noChangeArrowheads="1"/>
          </p:cNvSpPr>
          <p:nvPr>
            <p:ph type="title"/>
          </p:nvPr>
        </p:nvSpPr>
        <p:spPr/>
        <p:txBody>
          <a:bodyPr/>
          <a:lstStyle/>
          <a:p>
            <a:pPr eaLnBrk="1" hangingPunct="1"/>
            <a:r>
              <a:rPr lang="en-US" altLang="zh-CN" sz="3800"/>
              <a:t>Fourier Analysis</a:t>
            </a:r>
            <a:endParaRPr lang="zh-CN" altLang="en-US" sz="3800"/>
          </a:p>
        </p:txBody>
      </p:sp>
      <p:sp>
        <p:nvSpPr>
          <p:cNvPr id="10245" name="Rectangle 3"/>
          <p:cNvSpPr>
            <a:spLocks noGrp="1" noChangeArrowheads="1"/>
          </p:cNvSpPr>
          <p:nvPr>
            <p:ph type="body" idx="1"/>
          </p:nvPr>
        </p:nvSpPr>
        <p:spPr/>
        <p:txBody>
          <a:bodyPr/>
          <a:lstStyle/>
          <a:p>
            <a:pPr eaLnBrk="1" hangingPunct="1"/>
            <a:r>
              <a:rPr lang="en-US" altLang="zh-CN" dirty="0"/>
              <a:t>Information can be transmitted on wires by varying some </a:t>
            </a:r>
            <a:r>
              <a:rPr lang="en-US" altLang="zh-CN" b="1" dirty="0"/>
              <a:t>physical property </a:t>
            </a:r>
            <a:r>
              <a:rPr lang="en-US" altLang="zh-CN" dirty="0"/>
              <a:t>such as voltage or current. </a:t>
            </a:r>
          </a:p>
          <a:p>
            <a:pPr eaLnBrk="1" hangingPunct="1"/>
            <a:r>
              <a:rPr lang="en-US" altLang="zh-CN" dirty="0"/>
              <a:t>By representing the value of this voltage or current as a </a:t>
            </a:r>
            <a:r>
              <a:rPr lang="en-US" altLang="zh-CN" b="1" dirty="0"/>
              <a:t>single-valued function of time</a:t>
            </a:r>
            <a:r>
              <a:rPr lang="en-US" altLang="zh-CN" dirty="0"/>
              <a:t>, </a:t>
            </a:r>
            <a:r>
              <a:rPr lang="en-US" altLang="zh-CN" b="1" dirty="0"/>
              <a:t>f(t), </a:t>
            </a:r>
            <a:r>
              <a:rPr lang="en-US" altLang="zh-CN" dirty="0"/>
              <a:t>we can model the behavior of the signal and analyze it mathematically. </a:t>
            </a:r>
            <a:endParaRPr lang="zh-CN" altLang="en-US" dirty="0"/>
          </a:p>
        </p:txBody>
      </p:sp>
      <p:sp>
        <p:nvSpPr>
          <p:cNvPr id="10246"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FB44EE9-B6CF-424A-8EE7-7B9AC3FCC3B3}" type="datetime1">
              <a:rPr lang="zh-CN" altLang="en-US" smtClean="0"/>
              <a:pPr eaLnBrk="1" hangingPunct="1">
                <a:defRPr/>
              </a:pPr>
              <a:t>2020/3/23</a:t>
            </a:fld>
            <a:endParaRPr lang="en-US" altLang="zh-CN"/>
          </a:p>
        </p:txBody>
      </p:sp>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cs typeface="Arial" pitchFamily="34" charset="0"/>
              </a:rPr>
              <a:t>Code Division Multiplexing</a:t>
            </a:r>
            <a:endParaRPr lang="en-US"/>
          </a:p>
        </p:txBody>
      </p:sp>
      <p:sp>
        <p:nvSpPr>
          <p:cNvPr id="74755" name="Content Placeholder 2"/>
          <p:cNvSpPr>
            <a:spLocks noGrp="1"/>
          </p:cNvSpPr>
          <p:nvPr>
            <p:ph idx="1"/>
          </p:nvPr>
        </p:nvSpPr>
        <p:spPr/>
        <p:txBody>
          <a:bodyPr/>
          <a:lstStyle/>
          <a:p>
            <a:endParaRPr lang="en-US"/>
          </a:p>
        </p:txBody>
      </p:sp>
      <p:sp>
        <p:nvSpPr>
          <p:cNvPr id="74756"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99B18D8-F550-4ED2-B0CE-08C9E8DA0332}" type="datetime1">
              <a:rPr lang="zh-CN" altLang="en-US" smtClean="0"/>
              <a:pPr eaLnBrk="1" hangingPunct="1">
                <a:defRPr/>
              </a:pPr>
              <a:t>2020/3/23</a:t>
            </a:fld>
            <a:endParaRPr lang="en-US" altLang="zh-CN"/>
          </a:p>
        </p:txBody>
      </p:sp>
      <p:sp>
        <p:nvSpPr>
          <p:cNvPr id="74757"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74758"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34DB647-43F1-4579-8DCB-2D7039C6987C}" type="slidenum">
              <a:rPr lang="en-US" altLang="zh-CN" smtClean="0"/>
              <a:pPr eaLnBrk="1" hangingPunct="1">
                <a:defRPr/>
              </a:pPr>
              <a:t>70</a:t>
            </a:fld>
            <a:endParaRPr lang="en-US" altLang="zh-CN"/>
          </a:p>
        </p:txBody>
      </p:sp>
      <p:sp>
        <p:nvSpPr>
          <p:cNvPr id="74759" name="Rectangle 3"/>
          <p:cNvSpPr txBox="1">
            <a:spLocks noChangeArrowheads="1"/>
          </p:cNvSpPr>
          <p:nvPr/>
        </p:nvSpPr>
        <p:spPr bwMode="auto">
          <a:xfrm>
            <a:off x="881063" y="5062538"/>
            <a:ext cx="4125912" cy="8445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buClr>
                <a:schemeClr val="tx2"/>
              </a:buClr>
              <a:buSzPct val="70000"/>
              <a:buFont typeface="Arial" pitchFamily="34" charset="0"/>
              <a:buAutoNum type="alphaLcParenBoth"/>
            </a:pPr>
            <a:r>
              <a:rPr lang="en-US"/>
              <a:t>Chip sequences for four stations. </a:t>
            </a:r>
          </a:p>
          <a:p>
            <a:pPr>
              <a:spcBef>
                <a:spcPct val="20000"/>
              </a:spcBef>
              <a:buClr>
                <a:schemeClr val="tx2"/>
              </a:buClr>
              <a:buSzPct val="70000"/>
              <a:buFont typeface="Arial" pitchFamily="34" charset="0"/>
              <a:buAutoNum type="alphaLcParenBoth"/>
            </a:pPr>
            <a:r>
              <a:rPr lang="en-US"/>
              <a:t>Signals the sequences represent</a:t>
            </a:r>
          </a:p>
        </p:txBody>
      </p:sp>
      <p:pic>
        <p:nvPicPr>
          <p:cNvPr id="7476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4325" y="1798638"/>
            <a:ext cx="6326188" cy="15652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74761"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0788" y="3363913"/>
            <a:ext cx="6980237" cy="16827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4762" name="Rectangle 3"/>
          <p:cNvSpPr txBox="1">
            <a:spLocks noChangeArrowheads="1"/>
          </p:cNvSpPr>
          <p:nvPr/>
        </p:nvSpPr>
        <p:spPr bwMode="auto">
          <a:xfrm>
            <a:off x="4887913" y="5038725"/>
            <a:ext cx="3806825" cy="787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457200" indent="-4572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buClr>
                <a:schemeClr val="tx2"/>
              </a:buClr>
              <a:buSzPct val="70000"/>
              <a:buFont typeface="Arial" pitchFamily="34" charset="0"/>
              <a:buAutoNum type="alphaLcParenR" startAt="3"/>
            </a:pPr>
            <a:r>
              <a:rPr lang="en-US"/>
              <a:t>Six examples of transmissions. </a:t>
            </a:r>
          </a:p>
          <a:p>
            <a:pPr>
              <a:spcBef>
                <a:spcPct val="20000"/>
              </a:spcBef>
              <a:buClr>
                <a:schemeClr val="tx2"/>
              </a:buClr>
              <a:buSzPct val="70000"/>
              <a:buFont typeface="Arial" pitchFamily="34" charset="0"/>
              <a:buAutoNum type="alphaLcParenR" startAt="3"/>
            </a:pPr>
            <a:r>
              <a:rPr lang="en-US"/>
              <a:t>Recovery of station C’s</a:t>
            </a: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75779"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CD07610-1973-496D-90C5-5EE5C9F0B366}" type="slidenum">
              <a:rPr lang="en-US" altLang="zh-CN" smtClean="0"/>
              <a:pPr eaLnBrk="1" hangingPunct="1">
                <a:defRPr/>
              </a:pPr>
              <a:t>71</a:t>
            </a:fld>
            <a:endParaRPr lang="en-US" altLang="zh-CN"/>
          </a:p>
        </p:txBody>
      </p:sp>
      <p:sp>
        <p:nvSpPr>
          <p:cNvPr id="75780" name="Rectangle 2"/>
          <p:cNvSpPr>
            <a:spLocks noGrp="1" noChangeArrowheads="1"/>
          </p:cNvSpPr>
          <p:nvPr>
            <p:ph type="title"/>
          </p:nvPr>
        </p:nvSpPr>
        <p:spPr/>
        <p:txBody>
          <a:bodyPr/>
          <a:lstStyle/>
          <a:p>
            <a:pPr eaLnBrk="1" hangingPunct="1"/>
            <a:r>
              <a:rPr lang="en-US" altLang="zh-CN" sz="2800"/>
              <a:t>2.6 Public Switched Telephone System</a:t>
            </a:r>
          </a:p>
        </p:txBody>
      </p:sp>
      <p:sp>
        <p:nvSpPr>
          <p:cNvPr id="75781" name="Rectangle 3"/>
          <p:cNvSpPr>
            <a:spLocks noGrp="1" noChangeArrowheads="1"/>
          </p:cNvSpPr>
          <p:nvPr>
            <p:ph type="body" idx="1"/>
          </p:nvPr>
        </p:nvSpPr>
        <p:spPr>
          <a:xfrm>
            <a:off x="919163" y="1843088"/>
            <a:ext cx="7712075" cy="3908425"/>
          </a:xfrm>
        </p:spPr>
        <p:txBody>
          <a:bodyPr/>
          <a:lstStyle/>
          <a:p>
            <a:pPr eaLnBrk="1" hangingPunct="1">
              <a:lnSpc>
                <a:spcPct val="90000"/>
              </a:lnSpc>
            </a:pPr>
            <a:r>
              <a:rPr lang="en-US" altLang="zh-CN" sz="3500"/>
              <a:t>Structure of the Telephone System</a:t>
            </a:r>
          </a:p>
          <a:p>
            <a:pPr eaLnBrk="1" hangingPunct="1">
              <a:lnSpc>
                <a:spcPct val="90000"/>
              </a:lnSpc>
            </a:pPr>
            <a:r>
              <a:rPr lang="en-US" altLang="zh-CN" sz="3500"/>
              <a:t>The Politics of Telephones</a:t>
            </a:r>
          </a:p>
          <a:p>
            <a:pPr eaLnBrk="1" hangingPunct="1">
              <a:lnSpc>
                <a:spcPct val="90000"/>
              </a:lnSpc>
            </a:pPr>
            <a:r>
              <a:rPr lang="en-US" altLang="zh-CN" sz="3500"/>
              <a:t>The Local Loop: Modems, ADSL and Wireless</a:t>
            </a:r>
          </a:p>
          <a:p>
            <a:pPr eaLnBrk="1" hangingPunct="1">
              <a:lnSpc>
                <a:spcPct val="90000"/>
              </a:lnSpc>
            </a:pPr>
            <a:r>
              <a:rPr lang="en-US" altLang="zh-CN" sz="3500"/>
              <a:t>Trunks and Multiplexing</a:t>
            </a:r>
          </a:p>
          <a:p>
            <a:pPr eaLnBrk="1" hangingPunct="1">
              <a:lnSpc>
                <a:spcPct val="90000"/>
              </a:lnSpc>
            </a:pPr>
            <a:r>
              <a:rPr lang="en-US" altLang="zh-CN" sz="3500"/>
              <a:t>Switching</a:t>
            </a:r>
          </a:p>
        </p:txBody>
      </p:sp>
      <p:sp>
        <p:nvSpPr>
          <p:cNvPr id="75782"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CEAC93A-40A3-4CE4-9A36-1B2A8313D1CB}"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76803"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9A72835-1759-4EBC-B25D-542A5A77AFF8}" type="slidenum">
              <a:rPr lang="en-US" altLang="zh-CN" smtClean="0"/>
              <a:pPr eaLnBrk="1" hangingPunct="1">
                <a:defRPr/>
              </a:pPr>
              <a:t>72</a:t>
            </a:fld>
            <a:endParaRPr lang="en-US" altLang="zh-CN"/>
          </a:p>
        </p:txBody>
      </p:sp>
      <p:sp>
        <p:nvSpPr>
          <p:cNvPr id="76804" name="Rectangle 2"/>
          <p:cNvSpPr>
            <a:spLocks noGrp="1" noChangeArrowheads="1"/>
          </p:cNvSpPr>
          <p:nvPr>
            <p:ph type="title"/>
          </p:nvPr>
        </p:nvSpPr>
        <p:spPr/>
        <p:txBody>
          <a:bodyPr/>
          <a:lstStyle/>
          <a:p>
            <a:pPr eaLnBrk="1" hangingPunct="1"/>
            <a:r>
              <a:rPr lang="en-US" altLang="zh-CN" sz="3200"/>
              <a:t>Mode of Connecting</a:t>
            </a:r>
          </a:p>
        </p:txBody>
      </p:sp>
      <p:sp>
        <p:nvSpPr>
          <p:cNvPr id="76805" name="Rectangle 3"/>
          <p:cNvSpPr>
            <a:spLocks noGrp="1" noChangeArrowheads="1"/>
          </p:cNvSpPr>
          <p:nvPr>
            <p:ph type="body" idx="1"/>
          </p:nvPr>
        </p:nvSpPr>
        <p:spPr>
          <a:xfrm>
            <a:off x="2825750" y="4843463"/>
            <a:ext cx="4706938" cy="1092200"/>
          </a:xfrm>
        </p:spPr>
        <p:txBody>
          <a:bodyPr/>
          <a:lstStyle/>
          <a:p>
            <a:pPr eaLnBrk="1" hangingPunct="1">
              <a:buFont typeface="Wingdings" pitchFamily="2" charset="2"/>
              <a:buNone/>
            </a:pPr>
            <a:r>
              <a:rPr lang="en-US" altLang="zh-CN" sz="2000">
                <a:solidFill>
                  <a:schemeClr val="accent2"/>
                </a:solidFill>
              </a:rPr>
              <a:t>(a)</a:t>
            </a:r>
            <a:r>
              <a:rPr lang="en-US" altLang="zh-CN" sz="2000"/>
              <a:t> Fully-interconnected network.</a:t>
            </a:r>
          </a:p>
          <a:p>
            <a:pPr eaLnBrk="1" hangingPunct="1">
              <a:buFont typeface="Wingdings" pitchFamily="2" charset="2"/>
              <a:buNone/>
            </a:pPr>
            <a:r>
              <a:rPr lang="en-US" altLang="zh-CN" sz="2000">
                <a:solidFill>
                  <a:schemeClr val="accent2"/>
                </a:solidFill>
              </a:rPr>
              <a:t>(b)</a:t>
            </a:r>
            <a:r>
              <a:rPr lang="en-US" altLang="zh-CN" sz="2000"/>
              <a:t> Centralized switch.</a:t>
            </a:r>
          </a:p>
          <a:p>
            <a:pPr eaLnBrk="1" hangingPunct="1">
              <a:buFont typeface="Wingdings" pitchFamily="2" charset="2"/>
              <a:buNone/>
            </a:pPr>
            <a:r>
              <a:rPr lang="en-US" altLang="zh-CN" sz="2000">
                <a:solidFill>
                  <a:schemeClr val="accent2"/>
                </a:solidFill>
              </a:rPr>
              <a:t>(c)</a:t>
            </a:r>
            <a:r>
              <a:rPr lang="en-US" altLang="zh-CN" sz="2000"/>
              <a:t>  Two-level hierarchy.</a:t>
            </a:r>
          </a:p>
        </p:txBody>
      </p:sp>
      <p:pic>
        <p:nvPicPr>
          <p:cNvPr id="76806" name="Picture 4" descr="2-2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763" y="2190750"/>
            <a:ext cx="8208962" cy="2613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6807"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0B2C16B-6BA0-4763-9B1F-B1E97368D02A}"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77827"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C0B3F53-69F2-40B8-A351-5DDAA25AD25B}" type="slidenum">
              <a:rPr lang="en-US" altLang="zh-CN" smtClean="0"/>
              <a:pPr eaLnBrk="1" hangingPunct="1">
                <a:defRPr/>
              </a:pPr>
              <a:t>73</a:t>
            </a:fld>
            <a:endParaRPr lang="en-US" altLang="zh-CN"/>
          </a:p>
        </p:txBody>
      </p:sp>
      <p:sp>
        <p:nvSpPr>
          <p:cNvPr id="77828" name="Rectangle 2"/>
          <p:cNvSpPr>
            <a:spLocks noGrp="1" noChangeArrowheads="1"/>
          </p:cNvSpPr>
          <p:nvPr>
            <p:ph type="title"/>
          </p:nvPr>
        </p:nvSpPr>
        <p:spPr/>
        <p:txBody>
          <a:bodyPr/>
          <a:lstStyle/>
          <a:p>
            <a:pPr eaLnBrk="1" hangingPunct="1"/>
            <a:r>
              <a:rPr lang="en-US" altLang="zh-CN" sz="3200"/>
              <a:t>Structure of the Telephone System </a:t>
            </a:r>
          </a:p>
        </p:txBody>
      </p:sp>
      <p:sp>
        <p:nvSpPr>
          <p:cNvPr id="77829" name="Rectangle 3"/>
          <p:cNvSpPr>
            <a:spLocks noGrp="1" noChangeArrowheads="1"/>
          </p:cNvSpPr>
          <p:nvPr>
            <p:ph type="body" idx="1"/>
          </p:nvPr>
        </p:nvSpPr>
        <p:spPr>
          <a:xfrm>
            <a:off x="457200" y="5046663"/>
            <a:ext cx="8401050" cy="655637"/>
          </a:xfrm>
        </p:spPr>
        <p:txBody>
          <a:bodyPr/>
          <a:lstStyle/>
          <a:p>
            <a:pPr algn="ctr" eaLnBrk="1" hangingPunct="1">
              <a:buFont typeface="Wingdings" pitchFamily="2" charset="2"/>
              <a:buNone/>
            </a:pPr>
            <a:r>
              <a:rPr lang="en-US" altLang="zh-CN"/>
              <a:t>A typical circuit route for a medium-distance call.</a:t>
            </a:r>
          </a:p>
        </p:txBody>
      </p:sp>
      <p:pic>
        <p:nvPicPr>
          <p:cNvPr id="77830" name="Picture 4" descr="2-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825" y="2301875"/>
            <a:ext cx="8054975" cy="22050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7831"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B1AA86A-078E-443F-A0EE-36F2EA12A98D}" type="datetime1">
              <a:rPr lang="zh-CN" altLang="en-US" smtClean="0"/>
              <a:pPr eaLnBrk="1" hangingPunct="1">
                <a:defRPr/>
              </a:pPr>
              <a:t>2020/3/23</a:t>
            </a:fld>
            <a:endParaRPr lang="en-US" altLang="zh-CN"/>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p:nvPr>
        </p:nvSpPr>
        <p:spPr/>
        <p:txBody>
          <a:bodyPr/>
          <a:lstStyle/>
          <a:p>
            <a:r>
              <a:rPr lang="en-US" altLang="zh-CN" sz="2400"/>
              <a:t>Major Components of the Telephone System</a:t>
            </a:r>
          </a:p>
        </p:txBody>
      </p:sp>
      <p:sp>
        <p:nvSpPr>
          <p:cNvPr id="78851" name="Rectangle 3"/>
          <p:cNvSpPr>
            <a:spLocks noGrp="1" noChangeArrowheads="1"/>
          </p:cNvSpPr>
          <p:nvPr>
            <p:ph type="body" idx="1"/>
          </p:nvPr>
        </p:nvSpPr>
        <p:spPr/>
        <p:txBody>
          <a:bodyPr/>
          <a:lstStyle/>
          <a:p>
            <a:r>
              <a:rPr lang="en-US" altLang="zh-CN"/>
              <a:t>Local loops</a:t>
            </a:r>
          </a:p>
          <a:p>
            <a:pPr lvl="1"/>
            <a:r>
              <a:rPr lang="en-US" altLang="zh-CN"/>
              <a:t>Analog twisted pairs going to houses and businesses</a:t>
            </a:r>
          </a:p>
          <a:p>
            <a:r>
              <a:rPr lang="en-US" altLang="zh-CN"/>
              <a:t>Trunks</a:t>
            </a:r>
          </a:p>
          <a:p>
            <a:pPr lvl="1"/>
            <a:r>
              <a:rPr lang="en-US" altLang="zh-CN"/>
              <a:t>Digital fiber optics connecting the switching offices</a:t>
            </a:r>
          </a:p>
          <a:p>
            <a:r>
              <a:rPr lang="en-US" altLang="zh-CN"/>
              <a:t>Switching offices</a:t>
            </a:r>
          </a:p>
          <a:p>
            <a:pPr lvl="1"/>
            <a:r>
              <a:rPr lang="en-US" altLang="zh-CN"/>
              <a:t>Where calls are moved from one trunk to another</a:t>
            </a:r>
          </a:p>
        </p:txBody>
      </p:sp>
      <p:sp>
        <p:nvSpPr>
          <p:cNvPr id="78852"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3F1FEDDE-4B31-4B38-AB5E-050B5C2E9682}" type="datetime1">
              <a:rPr lang="zh-CN" altLang="en-US" smtClean="0"/>
              <a:pPr>
                <a:defRPr/>
              </a:pPr>
              <a:t>2020/3/23</a:t>
            </a:fld>
            <a:endParaRPr lang="en-US" altLang="zh-CN"/>
          </a:p>
        </p:txBody>
      </p:sp>
      <p:sp>
        <p:nvSpPr>
          <p:cNvPr id="78853"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a:t>linwei@cuc.edu.cn</a:t>
            </a:r>
          </a:p>
        </p:txBody>
      </p:sp>
      <p:sp>
        <p:nvSpPr>
          <p:cNvPr id="78854"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64834BF7-49A7-4BA2-8A1D-FC074DC23A49}" type="slidenum">
              <a:rPr lang="en-US" altLang="zh-CN" smtClean="0"/>
              <a:pPr>
                <a:defRPr/>
              </a:pPr>
              <a:t>74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r>
              <a:rPr lang="en-US"/>
              <a:t>Modem</a:t>
            </a:r>
          </a:p>
        </p:txBody>
      </p:sp>
      <p:sp>
        <p:nvSpPr>
          <p:cNvPr id="79875" name="Content Placeholder 2"/>
          <p:cNvSpPr>
            <a:spLocks noGrp="1"/>
          </p:cNvSpPr>
          <p:nvPr>
            <p:ph idx="1"/>
          </p:nvPr>
        </p:nvSpPr>
        <p:spPr/>
        <p:txBody>
          <a:bodyPr/>
          <a:lstStyle/>
          <a:p>
            <a:r>
              <a:rPr lang="en-US"/>
              <a:t>A device that converts between a stream of digital bits and an analog signal that represents the bit is called modem.</a:t>
            </a:r>
          </a:p>
          <a:p>
            <a:r>
              <a:rPr lang="en-US" altLang="zh-CN"/>
              <a:t>Modems comes in many varieties:</a:t>
            </a:r>
          </a:p>
          <a:p>
            <a:pPr lvl="1"/>
            <a:r>
              <a:rPr lang="en-US"/>
              <a:t>Telephone modems</a:t>
            </a:r>
          </a:p>
          <a:p>
            <a:pPr lvl="1"/>
            <a:r>
              <a:rPr lang="en-US"/>
              <a:t>DSL modems</a:t>
            </a:r>
          </a:p>
          <a:p>
            <a:pPr lvl="1"/>
            <a:r>
              <a:rPr lang="en-US"/>
              <a:t>Cable Modems</a:t>
            </a:r>
          </a:p>
          <a:p>
            <a:pPr lvl="1"/>
            <a:r>
              <a:rPr lang="en-US"/>
              <a:t>Wireless Modems</a:t>
            </a:r>
          </a:p>
          <a:p>
            <a:pPr lvl="1"/>
            <a:r>
              <a:rPr lang="en-US"/>
              <a:t>Etc.</a:t>
            </a:r>
          </a:p>
          <a:p>
            <a:endParaRPr lang="en-US"/>
          </a:p>
        </p:txBody>
      </p:sp>
      <p:sp>
        <p:nvSpPr>
          <p:cNvPr id="79876"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6DD5CBB-6E14-4499-801E-0D0CAD61CA64}" type="datetime1">
              <a:rPr lang="zh-CN" altLang="en-US" smtClean="0"/>
              <a:pPr eaLnBrk="1" hangingPunct="1">
                <a:defRPr/>
              </a:pPr>
              <a:t>2020/3/23</a:t>
            </a:fld>
            <a:endParaRPr lang="en-US" altLang="zh-CN"/>
          </a:p>
        </p:txBody>
      </p:sp>
      <p:sp>
        <p:nvSpPr>
          <p:cNvPr id="79877"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79878"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F87CE11-83A0-415A-B9C7-0B2758282B23}" type="slidenum">
              <a:rPr lang="en-US" altLang="zh-CN" smtClean="0"/>
              <a:pPr eaLnBrk="1" hangingPunct="1">
                <a:defRPr/>
              </a:pPr>
              <a:t>75</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r>
              <a:rPr lang="en-US"/>
              <a:t>Telephone Modems</a:t>
            </a:r>
          </a:p>
        </p:txBody>
      </p:sp>
      <p:sp>
        <p:nvSpPr>
          <p:cNvPr id="80899" name="Content Placeholder 2"/>
          <p:cNvSpPr>
            <a:spLocks noGrp="1"/>
          </p:cNvSpPr>
          <p:nvPr>
            <p:ph idx="1"/>
          </p:nvPr>
        </p:nvSpPr>
        <p:spPr/>
        <p:txBody>
          <a:bodyPr/>
          <a:lstStyle/>
          <a:p>
            <a:endParaRPr lang="en-US"/>
          </a:p>
        </p:txBody>
      </p:sp>
      <p:sp>
        <p:nvSpPr>
          <p:cNvPr id="80900"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C50A8B1-E8FC-4350-855D-BC059A185524}" type="datetime1">
              <a:rPr lang="zh-CN" altLang="en-US" smtClean="0"/>
              <a:pPr eaLnBrk="1" hangingPunct="1">
                <a:defRPr/>
              </a:pPr>
              <a:t>2020/3/23</a:t>
            </a:fld>
            <a:endParaRPr lang="en-US" altLang="zh-CN"/>
          </a:p>
        </p:txBody>
      </p:sp>
      <p:sp>
        <p:nvSpPr>
          <p:cNvPr id="80901"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8090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91F237F-601C-422F-B474-38520B403EFA}" type="slidenum">
              <a:rPr lang="en-US" altLang="zh-CN" smtClean="0"/>
              <a:pPr eaLnBrk="1" hangingPunct="1">
                <a:defRPr/>
              </a:pPr>
              <a:t>76</a:t>
            </a:fld>
            <a:endParaRPr lang="en-US" altLang="zh-CN"/>
          </a:p>
        </p:txBody>
      </p:sp>
      <p:sp>
        <p:nvSpPr>
          <p:cNvPr id="80903" name="Rectangle 3"/>
          <p:cNvSpPr txBox="1">
            <a:spLocks noChangeArrowheads="1"/>
          </p:cNvSpPr>
          <p:nvPr/>
        </p:nvSpPr>
        <p:spPr bwMode="auto">
          <a:xfrm>
            <a:off x="668338" y="5108575"/>
            <a:ext cx="8174037" cy="1030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spcBef>
                <a:spcPct val="20000"/>
              </a:spcBef>
              <a:buClr>
                <a:schemeClr val="tx2"/>
              </a:buClr>
              <a:buSzPct val="70000"/>
              <a:buFont typeface="Arial" pitchFamily="34" charset="0"/>
              <a:buNone/>
            </a:pPr>
            <a:r>
              <a:rPr lang="en-US" sz="2000"/>
              <a:t>Use of both analog and digital transmission for  computer -to-computer call.  Conversion done by modems and codecs.</a:t>
            </a:r>
          </a:p>
        </p:txBody>
      </p:sp>
      <p:pic>
        <p:nvPicPr>
          <p:cNvPr id="8090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071688"/>
            <a:ext cx="8537575" cy="26717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81923"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72F223A-3608-4E74-B228-3B81D216ED56}" type="slidenum">
              <a:rPr lang="en-US" altLang="zh-CN" smtClean="0"/>
              <a:pPr eaLnBrk="1" hangingPunct="1">
                <a:defRPr/>
              </a:pPr>
              <a:t>77</a:t>
            </a:fld>
            <a:endParaRPr lang="en-US" altLang="zh-CN"/>
          </a:p>
        </p:txBody>
      </p:sp>
      <p:sp>
        <p:nvSpPr>
          <p:cNvPr id="81924" name="Rectangle 2"/>
          <p:cNvSpPr>
            <a:spLocks noGrp="1" noChangeArrowheads="1"/>
          </p:cNvSpPr>
          <p:nvPr>
            <p:ph type="title"/>
          </p:nvPr>
        </p:nvSpPr>
        <p:spPr/>
        <p:txBody>
          <a:bodyPr/>
          <a:lstStyle/>
          <a:p>
            <a:pPr eaLnBrk="1" hangingPunct="1"/>
            <a:r>
              <a:rPr lang="en-US" altLang="zh-CN"/>
              <a:t>Digital Subscriber Lines</a:t>
            </a:r>
          </a:p>
        </p:txBody>
      </p:sp>
      <p:sp>
        <p:nvSpPr>
          <p:cNvPr id="81925" name="Rectangle 3"/>
          <p:cNvSpPr>
            <a:spLocks noGrp="1" noChangeArrowheads="1"/>
          </p:cNvSpPr>
          <p:nvPr>
            <p:ph type="body" idx="1"/>
          </p:nvPr>
        </p:nvSpPr>
        <p:spPr>
          <a:xfrm>
            <a:off x="284163" y="5480050"/>
            <a:ext cx="8661400" cy="533400"/>
          </a:xfrm>
        </p:spPr>
        <p:txBody>
          <a:bodyPr/>
          <a:lstStyle/>
          <a:p>
            <a:pPr algn="ctr" eaLnBrk="1" hangingPunct="1">
              <a:buFont typeface="Wingdings" pitchFamily="2" charset="2"/>
              <a:buNone/>
            </a:pPr>
            <a:r>
              <a:rPr lang="en-US" altLang="zh-CN" sz="2400" dirty="0"/>
              <a:t>Bandwidth versus distanced over category 3 UTP for DSL.</a:t>
            </a:r>
          </a:p>
        </p:txBody>
      </p:sp>
      <p:pic>
        <p:nvPicPr>
          <p:cNvPr id="81926" name="Picture 4" descr="2-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188" y="1846263"/>
            <a:ext cx="7073900" cy="3251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1927"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ADEBCF0-285F-4B52-8B40-DCE30E494149}"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82947"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143E611-DA99-4605-8105-96E6636993E3}" type="slidenum">
              <a:rPr lang="en-US" altLang="zh-CN" smtClean="0"/>
              <a:pPr eaLnBrk="1" hangingPunct="1">
                <a:defRPr/>
              </a:pPr>
              <a:t>78</a:t>
            </a:fld>
            <a:endParaRPr lang="en-US" altLang="zh-CN"/>
          </a:p>
        </p:txBody>
      </p:sp>
      <p:sp>
        <p:nvSpPr>
          <p:cNvPr id="82948" name="Rectangle 2"/>
          <p:cNvSpPr>
            <a:spLocks noGrp="1" noChangeArrowheads="1"/>
          </p:cNvSpPr>
          <p:nvPr>
            <p:ph type="title"/>
          </p:nvPr>
        </p:nvSpPr>
        <p:spPr/>
        <p:txBody>
          <a:bodyPr/>
          <a:lstStyle/>
          <a:p>
            <a:pPr eaLnBrk="1" hangingPunct="1"/>
            <a:r>
              <a:rPr lang="en-US" altLang="zh-CN" sz="3000"/>
              <a:t>ADSL (</a:t>
            </a:r>
            <a:r>
              <a:rPr lang="en-US" altLang="zh-CN" sz="3500"/>
              <a:t>Asymmetric </a:t>
            </a:r>
            <a:r>
              <a:rPr lang="en-US" altLang="zh-CN" sz="3000"/>
              <a:t>DSL)</a:t>
            </a:r>
          </a:p>
        </p:txBody>
      </p:sp>
      <p:sp>
        <p:nvSpPr>
          <p:cNvPr id="82949" name="Rectangle 3"/>
          <p:cNvSpPr>
            <a:spLocks noGrp="1" noChangeArrowheads="1"/>
          </p:cNvSpPr>
          <p:nvPr>
            <p:ph type="body" idx="1"/>
          </p:nvPr>
        </p:nvSpPr>
        <p:spPr>
          <a:xfrm>
            <a:off x="471488" y="4970463"/>
            <a:ext cx="8229600" cy="660400"/>
          </a:xfrm>
        </p:spPr>
        <p:txBody>
          <a:bodyPr/>
          <a:lstStyle/>
          <a:p>
            <a:pPr algn="ctr" eaLnBrk="1" hangingPunct="1">
              <a:buFont typeface="Wingdings" pitchFamily="2" charset="2"/>
              <a:buNone/>
            </a:pPr>
            <a:r>
              <a:rPr lang="en-US" altLang="zh-CN" sz="2000"/>
              <a:t>Operation of ADSL using DMT( discrete multitone ) modulation.</a:t>
            </a:r>
          </a:p>
        </p:txBody>
      </p:sp>
      <p:pic>
        <p:nvPicPr>
          <p:cNvPr id="82950" name="Picture 4" descr="2-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2300" y="2122488"/>
            <a:ext cx="7905750" cy="21621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2951" name="日期占位符 8"/>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C179FD9-8911-4665-92C9-BEBD36C91CD3}"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83971"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86920F7-D914-4E97-A3B8-2B58DC44972E}" type="slidenum">
              <a:rPr lang="en-US" altLang="zh-CN" smtClean="0"/>
              <a:pPr eaLnBrk="1" hangingPunct="1">
                <a:defRPr/>
              </a:pPr>
              <a:t>79</a:t>
            </a:fld>
            <a:endParaRPr lang="en-US" altLang="zh-CN"/>
          </a:p>
        </p:txBody>
      </p:sp>
      <p:sp>
        <p:nvSpPr>
          <p:cNvPr id="83972" name="Rectangle 2"/>
          <p:cNvSpPr>
            <a:spLocks noGrp="1" noChangeArrowheads="1"/>
          </p:cNvSpPr>
          <p:nvPr>
            <p:ph type="title"/>
          </p:nvPr>
        </p:nvSpPr>
        <p:spPr/>
        <p:txBody>
          <a:bodyPr/>
          <a:lstStyle/>
          <a:p>
            <a:pPr eaLnBrk="1" hangingPunct="1"/>
            <a:r>
              <a:rPr lang="en-US" altLang="zh-CN"/>
              <a:t>ADSL Standard</a:t>
            </a:r>
          </a:p>
        </p:txBody>
      </p:sp>
      <p:sp>
        <p:nvSpPr>
          <p:cNvPr id="83973" name="Rectangle 3"/>
          <p:cNvSpPr>
            <a:spLocks noGrp="1" noChangeArrowheads="1"/>
          </p:cNvSpPr>
          <p:nvPr>
            <p:ph type="body" idx="1"/>
          </p:nvPr>
        </p:nvSpPr>
        <p:spPr/>
        <p:txBody>
          <a:bodyPr/>
          <a:lstStyle/>
          <a:p>
            <a:pPr eaLnBrk="1" hangingPunct="1"/>
            <a:r>
              <a:rPr lang="en-US" altLang="zh-CN"/>
              <a:t>ITU G.992.1(fullrate)   </a:t>
            </a:r>
          </a:p>
          <a:p>
            <a:pPr eaLnBrk="1" hangingPunct="1">
              <a:buFont typeface="Wingdings" pitchFamily="2" charset="2"/>
              <a:buNone/>
            </a:pPr>
            <a:r>
              <a:rPr lang="en-US" altLang="zh-CN"/>
              <a:t>	ITU G.992.2  (G.lite)</a:t>
            </a:r>
          </a:p>
          <a:p>
            <a:pPr lvl="1" eaLnBrk="1" hangingPunct="1"/>
            <a:r>
              <a:rPr lang="en-US" altLang="zh-CN"/>
              <a:t>8Mbps downstream, 1Mbps upstream</a:t>
            </a:r>
          </a:p>
          <a:p>
            <a:pPr lvl="1" eaLnBrk="1" hangingPunct="1"/>
            <a:r>
              <a:rPr lang="en-US" altLang="zh-CN"/>
              <a:t>Practically, 512kbps down and 64kbps up</a:t>
            </a:r>
          </a:p>
          <a:p>
            <a:pPr lvl="1" eaLnBrk="1" hangingPunct="1"/>
            <a:r>
              <a:rPr lang="en-US" altLang="zh-CN"/>
              <a:t>Using QAM modulation with each channel</a:t>
            </a:r>
          </a:p>
          <a:p>
            <a:pPr lvl="1" eaLnBrk="1" hangingPunct="1"/>
            <a:r>
              <a:rPr lang="en-US" altLang="zh-CN"/>
              <a:t>Using TCM (Trellis Coded Modulation) </a:t>
            </a:r>
          </a:p>
        </p:txBody>
      </p:sp>
      <p:sp>
        <p:nvSpPr>
          <p:cNvPr id="83974"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33D9F9E1-7B95-482D-981E-D3FB165192EA}"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p:txBody>
          <a:bodyPr/>
          <a:lstStyle/>
          <a:p>
            <a:pPr eaLnBrk="1" hangingPunct="1"/>
            <a:r>
              <a:rPr lang="en-US" altLang="zh-CN" sz="3600"/>
              <a:t>Fourier Series</a:t>
            </a:r>
            <a:endParaRPr lang="en-US" altLang="zh-CN" sz="6000"/>
          </a:p>
        </p:txBody>
      </p:sp>
      <p:sp>
        <p:nvSpPr>
          <p:cNvPr id="15363" name="Rectangle 3"/>
          <p:cNvSpPr>
            <a:spLocks noGrp="1" noChangeArrowheads="1"/>
          </p:cNvSpPr>
          <p:nvPr>
            <p:ph idx="1"/>
          </p:nvPr>
        </p:nvSpPr>
        <p:spPr/>
        <p:txBody>
          <a:bodyPr/>
          <a:lstStyle/>
          <a:p>
            <a:pPr algn="just" eaLnBrk="1" hangingPunct="1">
              <a:defRPr/>
            </a:pPr>
            <a:r>
              <a:rPr lang="en-US" altLang="zh-CN" sz="3200" b="1" dirty="0"/>
              <a:t>Fourier Series</a:t>
            </a:r>
            <a:r>
              <a:rPr lang="en-US" altLang="zh-CN" sz="2800" b="1" dirty="0">
                <a:latin typeface="Comic Sans MS" pitchFamily="66" charset="0"/>
              </a:rPr>
              <a:t> - </a:t>
            </a:r>
            <a:r>
              <a:rPr lang="en-US" altLang="zh-CN" sz="2800" dirty="0"/>
              <a:t>Any reasonably behaved periodic function, </a:t>
            </a:r>
            <a:r>
              <a:rPr lang="en-US" altLang="zh-CN" sz="2800" b="1" dirty="0">
                <a:solidFill>
                  <a:srgbClr val="FF0000"/>
                </a:solidFill>
              </a:rPr>
              <a:t>g(t) </a:t>
            </a:r>
            <a:r>
              <a:rPr lang="en-US" altLang="zh-CN" sz="2800" dirty="0"/>
              <a:t>with period </a:t>
            </a:r>
            <a:r>
              <a:rPr lang="en-US" altLang="zh-CN" sz="2800" b="1" dirty="0">
                <a:solidFill>
                  <a:srgbClr val="FF0000"/>
                </a:solidFill>
              </a:rPr>
              <a:t>T</a:t>
            </a:r>
            <a:r>
              <a:rPr lang="en-US" altLang="zh-CN" sz="2800" dirty="0"/>
              <a:t>, can be constructed as the sum of (possibly infinite) number of </a:t>
            </a:r>
            <a:r>
              <a:rPr lang="en-US" altLang="zh-CN" sz="2800" dirty="0" err="1"/>
              <a:t>sines</a:t>
            </a:r>
            <a:r>
              <a:rPr lang="en-US" altLang="zh-CN" sz="2800" dirty="0"/>
              <a:t> and cosines:</a:t>
            </a:r>
          </a:p>
          <a:p>
            <a:pPr algn="just" eaLnBrk="1" hangingPunct="1">
              <a:defRPr/>
            </a:pPr>
            <a:endParaRPr lang="en-US" altLang="zh-CN" sz="2800" dirty="0">
              <a:latin typeface="Comic Sans MS" pitchFamily="66" charset="0"/>
            </a:endParaRPr>
          </a:p>
          <a:p>
            <a:pPr algn="just" eaLnBrk="1" hangingPunct="1">
              <a:defRPr/>
            </a:pPr>
            <a:endParaRPr lang="en-US" altLang="zh-CN" sz="2800" dirty="0">
              <a:latin typeface="Comic Sans MS" pitchFamily="66" charset="0"/>
            </a:endParaRPr>
          </a:p>
          <a:p>
            <a:pPr algn="just" eaLnBrk="1" hangingPunct="1">
              <a:defRPr/>
            </a:pPr>
            <a:endParaRPr lang="en-US" altLang="zh-CN" sz="2800" dirty="0">
              <a:latin typeface="Comic Sans MS" pitchFamily="66" charset="0"/>
            </a:endParaRPr>
          </a:p>
          <a:p>
            <a:pPr marL="0" indent="0" algn="just" eaLnBrk="1" hangingPunct="1">
              <a:buFont typeface="Wingdings" pitchFamily="2" charset="2"/>
              <a:buNone/>
              <a:defRPr/>
            </a:pPr>
            <a:r>
              <a:rPr lang="en-US" altLang="zh-CN" sz="2400" dirty="0">
                <a:latin typeface="Comic Sans MS" pitchFamily="66" charset="0"/>
              </a:rPr>
              <a:t>     </a:t>
            </a:r>
            <a:r>
              <a:rPr lang="en-US" altLang="zh-CN" sz="2400" dirty="0"/>
              <a:t>where </a:t>
            </a:r>
            <a:r>
              <a:rPr lang="en-US" altLang="zh-CN" sz="2400" dirty="0">
                <a:solidFill>
                  <a:srgbClr val="FF0000"/>
                </a:solidFill>
              </a:rPr>
              <a:t>f = 1/T </a:t>
            </a:r>
            <a:r>
              <a:rPr lang="en-US" altLang="zh-CN" sz="2400" dirty="0"/>
              <a:t>is the fundamental frequency, </a:t>
            </a:r>
            <a:r>
              <a:rPr lang="en-US" altLang="zh-CN" sz="2400" b="1" dirty="0">
                <a:solidFill>
                  <a:srgbClr val="FF0000"/>
                </a:solidFill>
              </a:rPr>
              <a:t>a</a:t>
            </a:r>
            <a:r>
              <a:rPr lang="en-US" altLang="zh-CN" sz="2400" b="1" baseline="-25000" dirty="0">
                <a:solidFill>
                  <a:srgbClr val="FF0000"/>
                </a:solidFill>
              </a:rPr>
              <a:t>n</a:t>
            </a:r>
            <a:r>
              <a:rPr lang="en-US" altLang="zh-CN" sz="2400" b="1" dirty="0"/>
              <a:t> </a:t>
            </a:r>
            <a:r>
              <a:rPr lang="en-US" altLang="zh-CN" sz="2400" dirty="0"/>
              <a:t>and</a:t>
            </a:r>
            <a:r>
              <a:rPr lang="en-US" altLang="zh-CN" sz="2400" b="1" dirty="0">
                <a:solidFill>
                  <a:srgbClr val="FF0000"/>
                </a:solidFill>
              </a:rPr>
              <a:t> </a:t>
            </a:r>
            <a:r>
              <a:rPr lang="en-US" altLang="zh-CN" sz="2400" b="1" dirty="0" err="1">
                <a:solidFill>
                  <a:srgbClr val="FF0000"/>
                </a:solidFill>
              </a:rPr>
              <a:t>b</a:t>
            </a:r>
            <a:r>
              <a:rPr lang="en-US" altLang="zh-CN" sz="2400" b="1" baseline="-25000" dirty="0" err="1">
                <a:solidFill>
                  <a:srgbClr val="FF0000"/>
                </a:solidFill>
              </a:rPr>
              <a:t>n</a:t>
            </a:r>
            <a:r>
              <a:rPr lang="en-US" altLang="zh-CN" sz="2400" b="1" dirty="0">
                <a:solidFill>
                  <a:srgbClr val="FF0000"/>
                </a:solidFill>
              </a:rPr>
              <a:t> </a:t>
            </a:r>
            <a:r>
              <a:rPr lang="en-US" altLang="zh-CN" sz="2400" dirty="0"/>
              <a:t>are the sine and cosine amplitudes of the n</a:t>
            </a:r>
            <a:r>
              <a:rPr lang="en-US" altLang="zh-CN" sz="2400" baseline="30000" dirty="0"/>
              <a:t>th</a:t>
            </a:r>
            <a:r>
              <a:rPr lang="en-US" altLang="zh-CN" sz="2400" dirty="0"/>
              <a:t> </a:t>
            </a:r>
            <a:r>
              <a:rPr lang="en-US" altLang="zh-CN" sz="2400" b="1" dirty="0"/>
              <a:t>harmonics</a:t>
            </a:r>
            <a:r>
              <a:rPr lang="en-US" altLang="zh-CN" sz="2400" dirty="0"/>
              <a:t> (terms), and </a:t>
            </a:r>
            <a:r>
              <a:rPr lang="en-US" altLang="zh-CN" sz="2400" b="1" dirty="0">
                <a:solidFill>
                  <a:srgbClr val="FF0000"/>
                </a:solidFill>
              </a:rPr>
              <a:t>c</a:t>
            </a:r>
            <a:r>
              <a:rPr lang="en-US" altLang="zh-CN" sz="2400" dirty="0"/>
              <a:t> is a constant.</a:t>
            </a:r>
          </a:p>
        </p:txBody>
      </p:sp>
      <p:sp>
        <p:nvSpPr>
          <p:cNvPr id="11268"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48F8EF1-CC7E-4B18-A27E-002D14763E6E}" type="datetime1">
              <a:rPr lang="zh-CN" altLang="en-US" smtClean="0"/>
              <a:pPr eaLnBrk="1" hangingPunct="1">
                <a:defRPr/>
              </a:pPr>
              <a:t>2020/3/23</a:t>
            </a:fld>
            <a:endParaRPr lang="en-US" altLang="zh-CN"/>
          </a:p>
        </p:txBody>
      </p:sp>
      <p:sp>
        <p:nvSpPr>
          <p:cNvPr id="11269"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1270"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8EA5C024-A7E2-4298-91E9-CBA60D57AC35}" type="slidenum">
              <a:rPr lang="en-US" altLang="zh-CN" smtClean="0"/>
              <a:pPr eaLnBrk="1" hangingPunct="1">
                <a:defRPr/>
              </a:pPr>
              <a:t>8</a:t>
            </a:fld>
            <a:endParaRPr lang="en-US" altLang="zh-CN"/>
          </a:p>
        </p:txBody>
      </p:sp>
      <p:pic>
        <p:nvPicPr>
          <p:cNvPr id="1127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667125"/>
            <a:ext cx="6915150" cy="1152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84995"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9563E7EC-A04C-4B12-A626-298715D8DCCC}" type="slidenum">
              <a:rPr lang="en-US" altLang="zh-CN" smtClean="0"/>
              <a:pPr eaLnBrk="1" hangingPunct="1">
                <a:defRPr/>
              </a:pPr>
              <a:t>80</a:t>
            </a:fld>
            <a:endParaRPr lang="en-US" altLang="zh-CN"/>
          </a:p>
        </p:txBody>
      </p:sp>
      <p:sp>
        <p:nvSpPr>
          <p:cNvPr id="84996" name="Rectangle 2"/>
          <p:cNvSpPr>
            <a:spLocks noGrp="1" noChangeArrowheads="1"/>
          </p:cNvSpPr>
          <p:nvPr>
            <p:ph type="title"/>
          </p:nvPr>
        </p:nvSpPr>
        <p:spPr/>
        <p:txBody>
          <a:bodyPr/>
          <a:lstStyle/>
          <a:p>
            <a:pPr eaLnBrk="1" hangingPunct="1"/>
            <a:r>
              <a:rPr lang="en-US" altLang="zh-CN" sz="3500"/>
              <a:t>A typical ADSL equipment configuration.</a:t>
            </a:r>
          </a:p>
        </p:txBody>
      </p:sp>
      <p:sp>
        <p:nvSpPr>
          <p:cNvPr id="84997" name="Rectangle 3"/>
          <p:cNvSpPr>
            <a:spLocks noGrp="1" noChangeArrowheads="1"/>
          </p:cNvSpPr>
          <p:nvPr>
            <p:ph type="body" idx="1"/>
          </p:nvPr>
        </p:nvSpPr>
        <p:spPr>
          <a:xfrm>
            <a:off x="1554163" y="5575300"/>
            <a:ext cx="6386512" cy="547688"/>
          </a:xfrm>
        </p:spPr>
        <p:txBody>
          <a:bodyPr/>
          <a:lstStyle/>
          <a:p>
            <a:pPr eaLnBrk="1" hangingPunct="1">
              <a:lnSpc>
                <a:spcPct val="80000"/>
              </a:lnSpc>
              <a:buFont typeface="Wingdings" pitchFamily="2" charset="2"/>
              <a:buNone/>
            </a:pPr>
            <a:r>
              <a:rPr lang="en-US" altLang="zh-CN" sz="1900"/>
              <a:t>NID (Network Interface Device)</a:t>
            </a:r>
          </a:p>
          <a:p>
            <a:pPr eaLnBrk="1" hangingPunct="1">
              <a:lnSpc>
                <a:spcPct val="80000"/>
              </a:lnSpc>
              <a:buFont typeface="Wingdings" pitchFamily="2" charset="2"/>
              <a:buNone/>
            </a:pPr>
            <a:r>
              <a:rPr lang="en-US" altLang="zh-CN" sz="1900"/>
              <a:t>DSLAM (Digital Subscriber Line Access Multiplexer )</a:t>
            </a:r>
          </a:p>
        </p:txBody>
      </p:sp>
      <p:pic>
        <p:nvPicPr>
          <p:cNvPr id="84998" name="Picture 4" descr="2-2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3300" y="1357313"/>
            <a:ext cx="7508875" cy="4079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4999"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08C7E0E-D765-4EC1-838D-992308B0FFA0}"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Title 1"/>
          <p:cNvSpPr>
            <a:spLocks noGrp="1"/>
          </p:cNvSpPr>
          <p:nvPr>
            <p:ph type="title"/>
          </p:nvPr>
        </p:nvSpPr>
        <p:spPr/>
        <p:txBody>
          <a:bodyPr/>
          <a:lstStyle/>
          <a:p>
            <a:r>
              <a:rPr lang="en-US"/>
              <a:t>FttH: Fiber to the Home</a:t>
            </a:r>
          </a:p>
        </p:txBody>
      </p:sp>
      <p:sp>
        <p:nvSpPr>
          <p:cNvPr id="86019" name="Content Placeholder 2"/>
          <p:cNvSpPr>
            <a:spLocks noGrp="1"/>
          </p:cNvSpPr>
          <p:nvPr>
            <p:ph idx="1"/>
          </p:nvPr>
        </p:nvSpPr>
        <p:spPr/>
        <p:txBody>
          <a:bodyPr/>
          <a:lstStyle/>
          <a:p>
            <a:endParaRPr lang="en-US"/>
          </a:p>
        </p:txBody>
      </p:sp>
      <p:sp>
        <p:nvSpPr>
          <p:cNvPr id="86020"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8BDA97C-807B-4618-924C-157B2054096E}" type="datetime1">
              <a:rPr lang="zh-CN" altLang="en-US" smtClean="0"/>
              <a:pPr eaLnBrk="1" hangingPunct="1">
                <a:defRPr/>
              </a:pPr>
              <a:t>2020/3/23</a:t>
            </a:fld>
            <a:endParaRPr lang="en-US" altLang="zh-CN"/>
          </a:p>
        </p:txBody>
      </p:sp>
      <p:sp>
        <p:nvSpPr>
          <p:cNvPr id="86021"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8602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06F5FEE-3062-4ADA-BA5A-EBDD326A0DDE}" type="slidenum">
              <a:rPr lang="en-US" altLang="zh-CN" smtClean="0"/>
              <a:pPr eaLnBrk="1" hangingPunct="1">
                <a:defRPr/>
              </a:pPr>
              <a:t>81</a:t>
            </a:fld>
            <a:endParaRPr lang="en-US" altLang="zh-CN"/>
          </a:p>
        </p:txBody>
      </p:sp>
      <p:sp>
        <p:nvSpPr>
          <p:cNvPr id="86023" name="Rectangle 3"/>
          <p:cNvSpPr txBox="1">
            <a:spLocks noChangeArrowheads="1"/>
          </p:cNvSpPr>
          <p:nvPr/>
        </p:nvSpPr>
        <p:spPr bwMode="auto">
          <a:xfrm>
            <a:off x="287338" y="5311775"/>
            <a:ext cx="8186737" cy="5857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r>
              <a:rPr lang="en-US" sz="2000" b="1"/>
              <a:t>PON</a:t>
            </a:r>
            <a:r>
              <a:rPr lang="en-US" sz="2000"/>
              <a:t>: Passive optical network for Fiber To The Home.</a:t>
            </a:r>
          </a:p>
        </p:txBody>
      </p:sp>
      <p:pic>
        <p:nvPicPr>
          <p:cNvPr id="8602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0363" y="1801813"/>
            <a:ext cx="8318500" cy="29606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p:nvPr>
        </p:nvSpPr>
        <p:spPr/>
        <p:txBody>
          <a:bodyPr/>
          <a:lstStyle/>
          <a:p>
            <a:r>
              <a:rPr lang="en-US" altLang="zh-CN"/>
              <a:t>Trunks and Multiplexing</a:t>
            </a:r>
          </a:p>
        </p:txBody>
      </p:sp>
      <p:sp>
        <p:nvSpPr>
          <p:cNvPr id="87043" name="Rectangle 3"/>
          <p:cNvSpPr>
            <a:spLocks noGrp="1" noChangeArrowheads="1"/>
          </p:cNvSpPr>
          <p:nvPr>
            <p:ph type="body" idx="1"/>
          </p:nvPr>
        </p:nvSpPr>
        <p:spPr/>
        <p:txBody>
          <a:bodyPr/>
          <a:lstStyle/>
          <a:p>
            <a:r>
              <a:rPr lang="en-US" altLang="zh-CN"/>
              <a:t>Trunks in the core of the telephone network</a:t>
            </a:r>
          </a:p>
          <a:p>
            <a:pPr lvl="1"/>
            <a:r>
              <a:rPr lang="en-US" altLang="zh-CN"/>
              <a:t>Carries digital information, not analog voice</a:t>
            </a:r>
          </a:p>
          <a:p>
            <a:pPr lvl="1"/>
            <a:r>
              <a:rPr lang="en-US" altLang="zh-CN"/>
              <a:t>The trunks carry millions of calls simultaneously.</a:t>
            </a:r>
          </a:p>
          <a:p>
            <a:r>
              <a:rPr lang="en-US" altLang="zh-CN"/>
              <a:t>This sharing trunk is important for achieving economies of scale.</a:t>
            </a:r>
          </a:p>
          <a:p>
            <a:r>
              <a:rPr lang="en-US" altLang="zh-CN"/>
              <a:t>It is accomplished with versions of TDM and FDM multiplexing.</a:t>
            </a:r>
          </a:p>
        </p:txBody>
      </p:sp>
      <p:sp>
        <p:nvSpPr>
          <p:cNvPr id="87044"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75E34D2A-DCCD-42F4-B3B6-BB0FF2D74241}" type="datetime1">
              <a:rPr lang="zh-CN" altLang="en-US" smtClean="0"/>
              <a:pPr>
                <a:defRPr/>
              </a:pPr>
              <a:t>2020/3/23</a:t>
            </a:fld>
            <a:endParaRPr lang="en-US" altLang="zh-CN"/>
          </a:p>
        </p:txBody>
      </p:sp>
      <p:sp>
        <p:nvSpPr>
          <p:cNvPr id="87045"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a:t>linwei@cuc.edu.cn</a:t>
            </a:r>
          </a:p>
        </p:txBody>
      </p:sp>
      <p:sp>
        <p:nvSpPr>
          <p:cNvPr id="87046"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C8D91B27-4627-4B52-8F7E-184FEAA274B0}" type="slidenum">
              <a:rPr lang="en-US" altLang="zh-CN" smtClean="0"/>
              <a:pPr>
                <a:defRPr/>
              </a:pPr>
              <a:t>82</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88067"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29B878A-8C43-4702-9E42-9573D8C321F7}" type="slidenum">
              <a:rPr lang="en-US" altLang="zh-CN" smtClean="0"/>
              <a:pPr eaLnBrk="1" hangingPunct="1">
                <a:defRPr/>
              </a:pPr>
              <a:t>83</a:t>
            </a:fld>
            <a:endParaRPr lang="en-US" altLang="zh-CN"/>
          </a:p>
        </p:txBody>
      </p:sp>
      <p:sp>
        <p:nvSpPr>
          <p:cNvPr id="88068" name="Rectangle 4"/>
          <p:cNvSpPr>
            <a:spLocks noChangeArrowheads="1"/>
          </p:cNvSpPr>
          <p:nvPr/>
        </p:nvSpPr>
        <p:spPr bwMode="auto">
          <a:xfrm>
            <a:off x="1169988" y="387350"/>
            <a:ext cx="73152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92075" tIns="46038" rIns="92075" bIns="46038" anchor="ctr"/>
          <a:lstStyle/>
          <a:p>
            <a:r>
              <a:rPr lang="en-US" altLang="zh-CN" sz="2600" b="1" dirty="0">
                <a:solidFill>
                  <a:schemeClr val="tx2"/>
                </a:solidFill>
              </a:rPr>
              <a:t>What is Digital Voice: PCM Signal</a:t>
            </a:r>
            <a:endParaRPr lang="en-US" altLang="zh-CN" sz="3900" dirty="0">
              <a:solidFill>
                <a:schemeClr val="tx2"/>
              </a:solidFill>
            </a:endParaRPr>
          </a:p>
        </p:txBody>
      </p:sp>
      <p:sp>
        <p:nvSpPr>
          <p:cNvPr id="88069" name="Oval 5"/>
          <p:cNvSpPr>
            <a:spLocks noChangeArrowheads="1"/>
          </p:cNvSpPr>
          <p:nvPr/>
        </p:nvSpPr>
        <p:spPr bwMode="auto">
          <a:xfrm>
            <a:off x="2994025" y="3386138"/>
            <a:ext cx="292100" cy="292100"/>
          </a:xfrm>
          <a:prstGeom prst="ellipse">
            <a:avLst/>
          </a:prstGeom>
          <a:solidFill>
            <a:schemeClr val="bg1"/>
          </a:solidFill>
          <a:ln w="12699">
            <a:solidFill>
              <a:schemeClr val="tx1"/>
            </a:solidFill>
            <a:round/>
            <a:headEnd/>
            <a:tailEnd/>
          </a:ln>
        </p:spPr>
        <p:txBody>
          <a:bodyPr wrap="none" lIns="92075" tIns="46038" rIns="92075" bIns="46038" anchor="ctr"/>
          <a:lstStyle/>
          <a:p>
            <a:pPr algn="ctr" defTabSz="762000" eaLnBrk="0" hangingPunct="0"/>
            <a:r>
              <a:rPr kumimoji="1" lang="en-US" altLang="zh-CN" sz="2400">
                <a:latin typeface="CordiaUPC" pitchFamily="34" charset="-34"/>
              </a:rPr>
              <a:t>B</a:t>
            </a:r>
          </a:p>
        </p:txBody>
      </p:sp>
      <p:sp>
        <p:nvSpPr>
          <p:cNvPr id="88070" name="Oval 6"/>
          <p:cNvSpPr>
            <a:spLocks noChangeArrowheads="1"/>
          </p:cNvSpPr>
          <p:nvPr/>
        </p:nvSpPr>
        <p:spPr bwMode="auto">
          <a:xfrm>
            <a:off x="706438" y="3390900"/>
            <a:ext cx="292100" cy="292100"/>
          </a:xfrm>
          <a:prstGeom prst="ellipse">
            <a:avLst/>
          </a:prstGeom>
          <a:solidFill>
            <a:schemeClr val="bg1"/>
          </a:solidFill>
          <a:ln w="12699">
            <a:solidFill>
              <a:schemeClr val="tx1"/>
            </a:solidFill>
            <a:round/>
            <a:headEnd/>
            <a:tailEnd/>
          </a:ln>
        </p:spPr>
        <p:txBody>
          <a:bodyPr wrap="none" lIns="92075" tIns="46038" rIns="92075" bIns="46038" anchor="ctr"/>
          <a:lstStyle/>
          <a:p>
            <a:pPr algn="ctr" defTabSz="762000" eaLnBrk="0" hangingPunct="0"/>
            <a:r>
              <a:rPr kumimoji="1" lang="en-US" altLang="zh-CN" sz="2400">
                <a:latin typeface="CordiaUPC" pitchFamily="34" charset="-34"/>
              </a:rPr>
              <a:t>A</a:t>
            </a:r>
          </a:p>
        </p:txBody>
      </p:sp>
      <p:sp>
        <p:nvSpPr>
          <p:cNvPr id="88071" name="Oval 7"/>
          <p:cNvSpPr>
            <a:spLocks noChangeArrowheads="1"/>
          </p:cNvSpPr>
          <p:nvPr/>
        </p:nvSpPr>
        <p:spPr bwMode="auto">
          <a:xfrm>
            <a:off x="5824538" y="3454400"/>
            <a:ext cx="292100" cy="292100"/>
          </a:xfrm>
          <a:prstGeom prst="ellipse">
            <a:avLst/>
          </a:prstGeom>
          <a:solidFill>
            <a:schemeClr val="bg1"/>
          </a:solidFill>
          <a:ln w="12699">
            <a:solidFill>
              <a:schemeClr val="tx1"/>
            </a:solidFill>
            <a:round/>
            <a:headEnd/>
            <a:tailEnd/>
          </a:ln>
        </p:spPr>
        <p:txBody>
          <a:bodyPr wrap="none" lIns="92075" tIns="46038" rIns="92075" bIns="46038" anchor="ctr"/>
          <a:lstStyle/>
          <a:p>
            <a:pPr algn="ctr" defTabSz="762000" eaLnBrk="0" hangingPunct="0"/>
            <a:r>
              <a:rPr kumimoji="1" lang="en-US" altLang="zh-CN" sz="2400">
                <a:latin typeface="CordiaUPC" pitchFamily="34" charset="-34"/>
              </a:rPr>
              <a:t>C</a:t>
            </a:r>
          </a:p>
        </p:txBody>
      </p:sp>
      <p:sp>
        <p:nvSpPr>
          <p:cNvPr id="88072" name="Oval 8"/>
          <p:cNvSpPr>
            <a:spLocks noChangeArrowheads="1"/>
          </p:cNvSpPr>
          <p:nvPr/>
        </p:nvSpPr>
        <p:spPr bwMode="auto">
          <a:xfrm>
            <a:off x="8110538" y="3338513"/>
            <a:ext cx="292100" cy="292100"/>
          </a:xfrm>
          <a:prstGeom prst="ellipse">
            <a:avLst/>
          </a:prstGeom>
          <a:solidFill>
            <a:schemeClr val="bg1"/>
          </a:solidFill>
          <a:ln w="12699">
            <a:solidFill>
              <a:schemeClr val="tx1"/>
            </a:solidFill>
            <a:round/>
            <a:headEnd/>
            <a:tailEnd/>
          </a:ln>
        </p:spPr>
        <p:txBody>
          <a:bodyPr wrap="none" lIns="92075" tIns="46038" rIns="92075" bIns="46038" anchor="ctr"/>
          <a:lstStyle/>
          <a:p>
            <a:pPr algn="ctr" defTabSz="762000" eaLnBrk="0" hangingPunct="0"/>
            <a:r>
              <a:rPr kumimoji="1" lang="en-US" altLang="zh-CN" sz="2400">
                <a:latin typeface="CordiaUPC" pitchFamily="34" charset="-34"/>
              </a:rPr>
              <a:t>D</a:t>
            </a:r>
          </a:p>
        </p:txBody>
      </p:sp>
      <p:sp>
        <p:nvSpPr>
          <p:cNvPr id="88073" name="Line 9"/>
          <p:cNvSpPr>
            <a:spLocks noChangeShapeType="1"/>
          </p:cNvSpPr>
          <p:nvPr/>
        </p:nvSpPr>
        <p:spPr bwMode="auto">
          <a:xfrm>
            <a:off x="1398588" y="4379913"/>
            <a:ext cx="6096000" cy="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074" name="Line 10"/>
          <p:cNvSpPr>
            <a:spLocks noChangeShapeType="1"/>
          </p:cNvSpPr>
          <p:nvPr/>
        </p:nvSpPr>
        <p:spPr bwMode="auto">
          <a:xfrm>
            <a:off x="2159000" y="3968750"/>
            <a:ext cx="0" cy="205740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075" name="Line 11"/>
          <p:cNvSpPr>
            <a:spLocks noChangeShapeType="1"/>
          </p:cNvSpPr>
          <p:nvPr/>
        </p:nvSpPr>
        <p:spPr bwMode="auto">
          <a:xfrm>
            <a:off x="1398588" y="3968750"/>
            <a:ext cx="0" cy="205740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076" name="Line 12"/>
          <p:cNvSpPr>
            <a:spLocks noChangeShapeType="1"/>
          </p:cNvSpPr>
          <p:nvPr/>
        </p:nvSpPr>
        <p:spPr bwMode="auto">
          <a:xfrm>
            <a:off x="2921000" y="3968750"/>
            <a:ext cx="0" cy="205740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077" name="Line 13"/>
          <p:cNvSpPr>
            <a:spLocks noChangeShapeType="1"/>
          </p:cNvSpPr>
          <p:nvPr/>
        </p:nvSpPr>
        <p:spPr bwMode="auto">
          <a:xfrm>
            <a:off x="3683000" y="3968750"/>
            <a:ext cx="0" cy="205740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078" name="Line 14"/>
          <p:cNvSpPr>
            <a:spLocks noChangeShapeType="1"/>
          </p:cNvSpPr>
          <p:nvPr/>
        </p:nvSpPr>
        <p:spPr bwMode="auto">
          <a:xfrm>
            <a:off x="4448175" y="3968750"/>
            <a:ext cx="0" cy="205740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079" name="Line 15"/>
          <p:cNvSpPr>
            <a:spLocks noChangeShapeType="1"/>
          </p:cNvSpPr>
          <p:nvPr/>
        </p:nvSpPr>
        <p:spPr bwMode="auto">
          <a:xfrm>
            <a:off x="5208588" y="3968750"/>
            <a:ext cx="0" cy="205740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080" name="Line 16"/>
          <p:cNvSpPr>
            <a:spLocks noChangeShapeType="1"/>
          </p:cNvSpPr>
          <p:nvPr/>
        </p:nvSpPr>
        <p:spPr bwMode="auto">
          <a:xfrm>
            <a:off x="5969000" y="3968750"/>
            <a:ext cx="0" cy="205740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081" name="Line 17"/>
          <p:cNvSpPr>
            <a:spLocks noChangeShapeType="1"/>
          </p:cNvSpPr>
          <p:nvPr/>
        </p:nvSpPr>
        <p:spPr bwMode="auto">
          <a:xfrm>
            <a:off x="6729413" y="3968750"/>
            <a:ext cx="0" cy="205740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082" name="Line 18"/>
          <p:cNvSpPr>
            <a:spLocks noChangeShapeType="1"/>
          </p:cNvSpPr>
          <p:nvPr/>
        </p:nvSpPr>
        <p:spPr bwMode="auto">
          <a:xfrm>
            <a:off x="7494588" y="3968750"/>
            <a:ext cx="0" cy="205740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083" name="Line 19"/>
          <p:cNvSpPr>
            <a:spLocks noChangeShapeType="1"/>
          </p:cNvSpPr>
          <p:nvPr/>
        </p:nvSpPr>
        <p:spPr bwMode="auto">
          <a:xfrm>
            <a:off x="1398588" y="4930775"/>
            <a:ext cx="6096000" cy="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084" name="Freeform 20"/>
          <p:cNvSpPr>
            <a:spLocks/>
          </p:cNvSpPr>
          <p:nvPr/>
        </p:nvSpPr>
        <p:spPr bwMode="auto">
          <a:xfrm>
            <a:off x="1398588" y="5083175"/>
            <a:ext cx="6097587" cy="514350"/>
          </a:xfrm>
          <a:custGeom>
            <a:avLst/>
            <a:gdLst>
              <a:gd name="T0" fmla="*/ 0 w 3841"/>
              <a:gd name="T1" fmla="*/ 2147483647 h 324"/>
              <a:gd name="T2" fmla="*/ 2147483647 w 3841"/>
              <a:gd name="T3" fmla="*/ 2147483647 h 324"/>
              <a:gd name="T4" fmla="*/ 2147483647 w 3841"/>
              <a:gd name="T5" fmla="*/ 2147483647 h 324"/>
              <a:gd name="T6" fmla="*/ 2147483647 w 3841"/>
              <a:gd name="T7" fmla="*/ 2147483647 h 324"/>
              <a:gd name="T8" fmla="*/ 2147483647 w 3841"/>
              <a:gd name="T9" fmla="*/ 2147483647 h 324"/>
              <a:gd name="T10" fmla="*/ 2147483647 w 3841"/>
              <a:gd name="T11" fmla="*/ 2147483647 h 324"/>
              <a:gd name="T12" fmla="*/ 2147483647 w 3841"/>
              <a:gd name="T13" fmla="*/ 2147483647 h 324"/>
              <a:gd name="T14" fmla="*/ 2147483647 w 3841"/>
              <a:gd name="T15" fmla="*/ 2147483647 h 324"/>
              <a:gd name="T16" fmla="*/ 2147483647 w 3841"/>
              <a:gd name="T17" fmla="*/ 2147483647 h 324"/>
              <a:gd name="T18" fmla="*/ 2147483647 w 3841"/>
              <a:gd name="T19" fmla="*/ 0 h 324"/>
              <a:gd name="T20" fmla="*/ 2147483647 w 3841"/>
              <a:gd name="T21" fmla="*/ 0 h 324"/>
              <a:gd name="T22" fmla="*/ 2147483647 w 3841"/>
              <a:gd name="T23" fmla="*/ 2147483647 h 324"/>
              <a:gd name="T24" fmla="*/ 2147483647 w 3841"/>
              <a:gd name="T25" fmla="*/ 2147483647 h 324"/>
              <a:gd name="T26" fmla="*/ 2147483647 w 3841"/>
              <a:gd name="T27" fmla="*/ 2147483647 h 324"/>
              <a:gd name="T28" fmla="*/ 2147483647 w 3841"/>
              <a:gd name="T29" fmla="*/ 2147483647 h 324"/>
              <a:gd name="T30" fmla="*/ 2147483647 w 3841"/>
              <a:gd name="T31" fmla="*/ 2147483647 h 324"/>
              <a:gd name="T32" fmla="*/ 2147483647 w 3841"/>
              <a:gd name="T33" fmla="*/ 2147483647 h 324"/>
              <a:gd name="T34" fmla="*/ 2147483647 w 3841"/>
              <a:gd name="T35" fmla="*/ 2147483647 h 324"/>
              <a:gd name="T36" fmla="*/ 2147483647 w 3841"/>
              <a:gd name="T37" fmla="*/ 2147483647 h 324"/>
              <a:gd name="T38" fmla="*/ 2147483647 w 3841"/>
              <a:gd name="T39" fmla="*/ 2147483647 h 324"/>
              <a:gd name="T40" fmla="*/ 2147483647 w 3841"/>
              <a:gd name="T41" fmla="*/ 2147483647 h 324"/>
              <a:gd name="T42" fmla="*/ 2147483647 w 3841"/>
              <a:gd name="T43" fmla="*/ 2147483647 h 324"/>
              <a:gd name="T44" fmla="*/ 2147483647 w 3841"/>
              <a:gd name="T45" fmla="*/ 2147483647 h 324"/>
              <a:gd name="T46" fmla="*/ 2147483647 w 3841"/>
              <a:gd name="T47" fmla="*/ 2147483647 h 324"/>
              <a:gd name="T48" fmla="*/ 2147483647 w 3841"/>
              <a:gd name="T49" fmla="*/ 2147483647 h 324"/>
              <a:gd name="T50" fmla="*/ 2147483647 w 3841"/>
              <a:gd name="T51" fmla="*/ 2147483647 h 324"/>
              <a:gd name="T52" fmla="*/ 2147483647 w 3841"/>
              <a:gd name="T53" fmla="*/ 2147483647 h 324"/>
              <a:gd name="T54" fmla="*/ 2147483647 w 3841"/>
              <a:gd name="T55" fmla="*/ 2147483647 h 324"/>
              <a:gd name="T56" fmla="*/ 2147483647 w 3841"/>
              <a:gd name="T57" fmla="*/ 2147483647 h 324"/>
              <a:gd name="T58" fmla="*/ 2147483647 w 3841"/>
              <a:gd name="T59" fmla="*/ 2147483647 h 324"/>
              <a:gd name="T60" fmla="*/ 2147483647 w 3841"/>
              <a:gd name="T61" fmla="*/ 2147483647 h 324"/>
              <a:gd name="T62" fmla="*/ 2147483647 w 3841"/>
              <a:gd name="T63" fmla="*/ 2147483647 h 324"/>
              <a:gd name="T64" fmla="*/ 2147483647 w 3841"/>
              <a:gd name="T65" fmla="*/ 2147483647 h 324"/>
              <a:gd name="T66" fmla="*/ 2147483647 w 3841"/>
              <a:gd name="T67" fmla="*/ 2147483647 h 324"/>
              <a:gd name="T68" fmla="*/ 2147483647 w 3841"/>
              <a:gd name="T69" fmla="*/ 2147483647 h 324"/>
              <a:gd name="T70" fmla="*/ 2147483647 w 3841"/>
              <a:gd name="T71" fmla="*/ 2147483647 h 324"/>
              <a:gd name="T72" fmla="*/ 2147483647 w 3841"/>
              <a:gd name="T73" fmla="*/ 2147483647 h 324"/>
              <a:gd name="T74" fmla="*/ 2147483647 w 3841"/>
              <a:gd name="T75" fmla="*/ 2147483647 h 324"/>
              <a:gd name="T76" fmla="*/ 2147483647 w 3841"/>
              <a:gd name="T77" fmla="*/ 2147483647 h 324"/>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41"/>
              <a:gd name="T118" fmla="*/ 0 h 324"/>
              <a:gd name="T119" fmla="*/ 3841 w 3841"/>
              <a:gd name="T120" fmla="*/ 324 h 324"/>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41" h="324">
                <a:moveTo>
                  <a:pt x="0" y="162"/>
                </a:moveTo>
                <a:lnTo>
                  <a:pt x="287" y="84"/>
                </a:lnTo>
                <a:lnTo>
                  <a:pt x="364" y="64"/>
                </a:lnTo>
                <a:lnTo>
                  <a:pt x="447" y="47"/>
                </a:lnTo>
                <a:lnTo>
                  <a:pt x="533" y="32"/>
                </a:lnTo>
                <a:lnTo>
                  <a:pt x="619" y="21"/>
                </a:lnTo>
                <a:lnTo>
                  <a:pt x="711" y="11"/>
                </a:lnTo>
                <a:lnTo>
                  <a:pt x="725" y="9"/>
                </a:lnTo>
                <a:lnTo>
                  <a:pt x="817" y="4"/>
                </a:lnTo>
                <a:lnTo>
                  <a:pt x="910" y="0"/>
                </a:lnTo>
                <a:lnTo>
                  <a:pt x="1004" y="0"/>
                </a:lnTo>
                <a:lnTo>
                  <a:pt x="1097" y="4"/>
                </a:lnTo>
                <a:lnTo>
                  <a:pt x="1191" y="9"/>
                </a:lnTo>
                <a:lnTo>
                  <a:pt x="1204" y="11"/>
                </a:lnTo>
                <a:lnTo>
                  <a:pt x="1295" y="21"/>
                </a:lnTo>
                <a:lnTo>
                  <a:pt x="1385" y="32"/>
                </a:lnTo>
                <a:lnTo>
                  <a:pt x="1472" y="47"/>
                </a:lnTo>
                <a:lnTo>
                  <a:pt x="1550" y="64"/>
                </a:lnTo>
                <a:lnTo>
                  <a:pt x="1630" y="84"/>
                </a:lnTo>
                <a:lnTo>
                  <a:pt x="1920" y="162"/>
                </a:lnTo>
                <a:lnTo>
                  <a:pt x="2207" y="239"/>
                </a:lnTo>
                <a:lnTo>
                  <a:pt x="2284" y="258"/>
                </a:lnTo>
                <a:lnTo>
                  <a:pt x="2367" y="276"/>
                </a:lnTo>
                <a:lnTo>
                  <a:pt x="2453" y="290"/>
                </a:lnTo>
                <a:lnTo>
                  <a:pt x="2541" y="301"/>
                </a:lnTo>
                <a:lnTo>
                  <a:pt x="2631" y="311"/>
                </a:lnTo>
                <a:lnTo>
                  <a:pt x="2645" y="313"/>
                </a:lnTo>
                <a:lnTo>
                  <a:pt x="2738" y="319"/>
                </a:lnTo>
                <a:lnTo>
                  <a:pt x="2830" y="323"/>
                </a:lnTo>
                <a:lnTo>
                  <a:pt x="2924" y="323"/>
                </a:lnTo>
                <a:lnTo>
                  <a:pt x="3017" y="319"/>
                </a:lnTo>
                <a:lnTo>
                  <a:pt x="3111" y="313"/>
                </a:lnTo>
                <a:lnTo>
                  <a:pt x="3124" y="311"/>
                </a:lnTo>
                <a:lnTo>
                  <a:pt x="3215" y="301"/>
                </a:lnTo>
                <a:lnTo>
                  <a:pt x="3306" y="290"/>
                </a:lnTo>
                <a:lnTo>
                  <a:pt x="3392" y="276"/>
                </a:lnTo>
                <a:lnTo>
                  <a:pt x="3472" y="258"/>
                </a:lnTo>
                <a:lnTo>
                  <a:pt x="3550" y="239"/>
                </a:lnTo>
                <a:lnTo>
                  <a:pt x="3840" y="162"/>
                </a:lnTo>
              </a:path>
            </a:pathLst>
          </a:custGeom>
          <a:noFill/>
          <a:ln w="12700" cap="rnd">
            <a:solidFill>
              <a:srgbClr val="666699"/>
            </a:solidFill>
            <a:prstDash val="dash"/>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085" name="Line 21"/>
          <p:cNvSpPr>
            <a:spLocks noChangeShapeType="1"/>
          </p:cNvSpPr>
          <p:nvPr/>
        </p:nvSpPr>
        <p:spPr bwMode="auto">
          <a:xfrm>
            <a:off x="1398588" y="5888038"/>
            <a:ext cx="6096000" cy="0"/>
          </a:xfrm>
          <a:prstGeom prst="line">
            <a:avLst/>
          </a:prstGeom>
          <a:noFill/>
          <a:ln w="12699">
            <a:solidFill>
              <a:schemeClr val="bg2"/>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nvGrpSpPr>
          <p:cNvPr id="88086" name="Group 22"/>
          <p:cNvGrpSpPr>
            <a:grpSpLocks/>
          </p:cNvGrpSpPr>
          <p:nvPr/>
        </p:nvGrpSpPr>
        <p:grpSpPr bwMode="auto">
          <a:xfrm>
            <a:off x="2252663" y="5748338"/>
            <a:ext cx="5243512" cy="141287"/>
            <a:chOff x="1402" y="3761"/>
            <a:chExt cx="3303" cy="89"/>
          </a:xfrm>
        </p:grpSpPr>
        <p:sp>
          <p:nvSpPr>
            <p:cNvPr id="88118" name="Freeform 23"/>
            <p:cNvSpPr>
              <a:spLocks/>
            </p:cNvSpPr>
            <p:nvPr/>
          </p:nvSpPr>
          <p:spPr bwMode="auto">
            <a:xfrm>
              <a:off x="1402" y="3761"/>
              <a:ext cx="121" cy="89"/>
            </a:xfrm>
            <a:custGeom>
              <a:avLst/>
              <a:gdLst>
                <a:gd name="T0" fmla="*/ 0 w 121"/>
                <a:gd name="T1" fmla="*/ 88 h 89"/>
                <a:gd name="T2" fmla="*/ 0 w 121"/>
                <a:gd name="T3" fmla="*/ 0 h 89"/>
                <a:gd name="T4" fmla="*/ 120 w 121"/>
                <a:gd name="T5" fmla="*/ 0 h 89"/>
                <a:gd name="T6" fmla="*/ 120 w 121"/>
                <a:gd name="T7" fmla="*/ 88 h 89"/>
                <a:gd name="T8" fmla="*/ 0 60000 65536"/>
                <a:gd name="T9" fmla="*/ 0 60000 65536"/>
                <a:gd name="T10" fmla="*/ 0 60000 65536"/>
                <a:gd name="T11" fmla="*/ 0 60000 65536"/>
                <a:gd name="T12" fmla="*/ 0 w 121"/>
                <a:gd name="T13" fmla="*/ 0 h 89"/>
                <a:gd name="T14" fmla="*/ 121 w 121"/>
                <a:gd name="T15" fmla="*/ 89 h 89"/>
              </a:gdLst>
              <a:ahLst/>
              <a:cxnLst>
                <a:cxn ang="T8">
                  <a:pos x="T0" y="T1"/>
                </a:cxn>
                <a:cxn ang="T9">
                  <a:pos x="T2" y="T3"/>
                </a:cxn>
                <a:cxn ang="T10">
                  <a:pos x="T4" y="T5"/>
                </a:cxn>
                <a:cxn ang="T11">
                  <a:pos x="T6" y="T7"/>
                </a:cxn>
              </a:cxnLst>
              <a:rect l="T12" t="T13" r="T14" b="T15"/>
              <a:pathLst>
                <a:path w="121" h="89">
                  <a:moveTo>
                    <a:pt x="0" y="88"/>
                  </a:moveTo>
                  <a:lnTo>
                    <a:pt x="0" y="0"/>
                  </a:lnTo>
                  <a:lnTo>
                    <a:pt x="120" y="0"/>
                  </a:lnTo>
                  <a:lnTo>
                    <a:pt x="120" y="88"/>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19" name="Freeform 24"/>
            <p:cNvSpPr>
              <a:spLocks/>
            </p:cNvSpPr>
            <p:nvPr/>
          </p:nvSpPr>
          <p:spPr bwMode="auto">
            <a:xfrm>
              <a:off x="1583" y="3761"/>
              <a:ext cx="61" cy="89"/>
            </a:xfrm>
            <a:custGeom>
              <a:avLst/>
              <a:gdLst>
                <a:gd name="T0" fmla="*/ 0 w 61"/>
                <a:gd name="T1" fmla="*/ 88 h 89"/>
                <a:gd name="T2" fmla="*/ 0 w 61"/>
                <a:gd name="T3" fmla="*/ 0 h 89"/>
                <a:gd name="T4" fmla="*/ 60 w 61"/>
                <a:gd name="T5" fmla="*/ 0 h 89"/>
                <a:gd name="T6" fmla="*/ 60 w 61"/>
                <a:gd name="T7" fmla="*/ 88 h 89"/>
                <a:gd name="T8" fmla="*/ 0 60000 65536"/>
                <a:gd name="T9" fmla="*/ 0 60000 65536"/>
                <a:gd name="T10" fmla="*/ 0 60000 65536"/>
                <a:gd name="T11" fmla="*/ 0 60000 65536"/>
                <a:gd name="T12" fmla="*/ 0 w 61"/>
                <a:gd name="T13" fmla="*/ 0 h 89"/>
                <a:gd name="T14" fmla="*/ 61 w 61"/>
                <a:gd name="T15" fmla="*/ 89 h 89"/>
              </a:gdLst>
              <a:ahLst/>
              <a:cxnLst>
                <a:cxn ang="T8">
                  <a:pos x="T0" y="T1"/>
                </a:cxn>
                <a:cxn ang="T9">
                  <a:pos x="T2" y="T3"/>
                </a:cxn>
                <a:cxn ang="T10">
                  <a:pos x="T4" y="T5"/>
                </a:cxn>
                <a:cxn ang="T11">
                  <a:pos x="T6" y="T7"/>
                </a:cxn>
              </a:cxnLst>
              <a:rect l="T12" t="T13" r="T14" b="T15"/>
              <a:pathLst>
                <a:path w="61" h="89">
                  <a:moveTo>
                    <a:pt x="0" y="88"/>
                  </a:moveTo>
                  <a:lnTo>
                    <a:pt x="0" y="0"/>
                  </a:lnTo>
                  <a:lnTo>
                    <a:pt x="60" y="0"/>
                  </a:lnTo>
                  <a:lnTo>
                    <a:pt x="60" y="88"/>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20" name="Freeform 25"/>
            <p:cNvSpPr>
              <a:spLocks/>
            </p:cNvSpPr>
            <p:nvPr/>
          </p:nvSpPr>
          <p:spPr bwMode="auto">
            <a:xfrm>
              <a:off x="1703" y="3761"/>
              <a:ext cx="59" cy="89"/>
            </a:xfrm>
            <a:custGeom>
              <a:avLst/>
              <a:gdLst>
                <a:gd name="T0" fmla="*/ 0 w 59"/>
                <a:gd name="T1" fmla="*/ 88 h 89"/>
                <a:gd name="T2" fmla="*/ 0 w 59"/>
                <a:gd name="T3" fmla="*/ 0 h 89"/>
                <a:gd name="T4" fmla="*/ 58 w 59"/>
                <a:gd name="T5" fmla="*/ 0 h 89"/>
                <a:gd name="T6" fmla="*/ 58 w 59"/>
                <a:gd name="T7" fmla="*/ 88 h 89"/>
                <a:gd name="T8" fmla="*/ 0 60000 65536"/>
                <a:gd name="T9" fmla="*/ 0 60000 65536"/>
                <a:gd name="T10" fmla="*/ 0 60000 65536"/>
                <a:gd name="T11" fmla="*/ 0 60000 65536"/>
                <a:gd name="T12" fmla="*/ 0 w 59"/>
                <a:gd name="T13" fmla="*/ 0 h 89"/>
                <a:gd name="T14" fmla="*/ 59 w 59"/>
                <a:gd name="T15" fmla="*/ 89 h 89"/>
              </a:gdLst>
              <a:ahLst/>
              <a:cxnLst>
                <a:cxn ang="T8">
                  <a:pos x="T0" y="T1"/>
                </a:cxn>
                <a:cxn ang="T9">
                  <a:pos x="T2" y="T3"/>
                </a:cxn>
                <a:cxn ang="T10">
                  <a:pos x="T4" y="T5"/>
                </a:cxn>
                <a:cxn ang="T11">
                  <a:pos x="T6" y="T7"/>
                </a:cxn>
              </a:cxnLst>
              <a:rect l="T12" t="T13" r="T14" b="T15"/>
              <a:pathLst>
                <a:path w="59" h="89">
                  <a:moveTo>
                    <a:pt x="0" y="88"/>
                  </a:moveTo>
                  <a:lnTo>
                    <a:pt x="0" y="0"/>
                  </a:lnTo>
                  <a:lnTo>
                    <a:pt x="58" y="0"/>
                  </a:lnTo>
                  <a:lnTo>
                    <a:pt x="58" y="88"/>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21" name="Freeform 26"/>
            <p:cNvSpPr>
              <a:spLocks/>
            </p:cNvSpPr>
            <p:nvPr/>
          </p:nvSpPr>
          <p:spPr bwMode="auto">
            <a:xfrm>
              <a:off x="1882" y="3761"/>
              <a:ext cx="422" cy="89"/>
            </a:xfrm>
            <a:custGeom>
              <a:avLst/>
              <a:gdLst>
                <a:gd name="T0" fmla="*/ 0 w 422"/>
                <a:gd name="T1" fmla="*/ 88 h 89"/>
                <a:gd name="T2" fmla="*/ 0 w 422"/>
                <a:gd name="T3" fmla="*/ 0 h 89"/>
                <a:gd name="T4" fmla="*/ 421 w 422"/>
                <a:gd name="T5" fmla="*/ 0 h 89"/>
                <a:gd name="T6" fmla="*/ 421 w 422"/>
                <a:gd name="T7" fmla="*/ 88 h 89"/>
                <a:gd name="T8" fmla="*/ 0 60000 65536"/>
                <a:gd name="T9" fmla="*/ 0 60000 65536"/>
                <a:gd name="T10" fmla="*/ 0 60000 65536"/>
                <a:gd name="T11" fmla="*/ 0 60000 65536"/>
                <a:gd name="T12" fmla="*/ 0 w 422"/>
                <a:gd name="T13" fmla="*/ 0 h 89"/>
                <a:gd name="T14" fmla="*/ 422 w 422"/>
                <a:gd name="T15" fmla="*/ 89 h 89"/>
              </a:gdLst>
              <a:ahLst/>
              <a:cxnLst>
                <a:cxn ang="T8">
                  <a:pos x="T0" y="T1"/>
                </a:cxn>
                <a:cxn ang="T9">
                  <a:pos x="T2" y="T3"/>
                </a:cxn>
                <a:cxn ang="T10">
                  <a:pos x="T4" y="T5"/>
                </a:cxn>
                <a:cxn ang="T11">
                  <a:pos x="T6" y="T7"/>
                </a:cxn>
              </a:cxnLst>
              <a:rect l="T12" t="T13" r="T14" b="T15"/>
              <a:pathLst>
                <a:path w="422" h="89">
                  <a:moveTo>
                    <a:pt x="0" y="88"/>
                  </a:moveTo>
                  <a:lnTo>
                    <a:pt x="0" y="0"/>
                  </a:lnTo>
                  <a:lnTo>
                    <a:pt x="421" y="0"/>
                  </a:lnTo>
                  <a:lnTo>
                    <a:pt x="421" y="88"/>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22" name="Freeform 27"/>
            <p:cNvSpPr>
              <a:spLocks/>
            </p:cNvSpPr>
            <p:nvPr/>
          </p:nvSpPr>
          <p:spPr bwMode="auto">
            <a:xfrm>
              <a:off x="2423" y="3761"/>
              <a:ext cx="122" cy="89"/>
            </a:xfrm>
            <a:custGeom>
              <a:avLst/>
              <a:gdLst>
                <a:gd name="T0" fmla="*/ 0 w 122"/>
                <a:gd name="T1" fmla="*/ 88 h 89"/>
                <a:gd name="T2" fmla="*/ 0 w 122"/>
                <a:gd name="T3" fmla="*/ 0 h 89"/>
                <a:gd name="T4" fmla="*/ 121 w 122"/>
                <a:gd name="T5" fmla="*/ 0 h 89"/>
                <a:gd name="T6" fmla="*/ 121 w 122"/>
                <a:gd name="T7" fmla="*/ 88 h 89"/>
                <a:gd name="T8" fmla="*/ 0 60000 65536"/>
                <a:gd name="T9" fmla="*/ 0 60000 65536"/>
                <a:gd name="T10" fmla="*/ 0 60000 65536"/>
                <a:gd name="T11" fmla="*/ 0 60000 65536"/>
                <a:gd name="T12" fmla="*/ 0 w 122"/>
                <a:gd name="T13" fmla="*/ 0 h 89"/>
                <a:gd name="T14" fmla="*/ 122 w 122"/>
                <a:gd name="T15" fmla="*/ 89 h 89"/>
              </a:gdLst>
              <a:ahLst/>
              <a:cxnLst>
                <a:cxn ang="T8">
                  <a:pos x="T0" y="T1"/>
                </a:cxn>
                <a:cxn ang="T9">
                  <a:pos x="T2" y="T3"/>
                </a:cxn>
                <a:cxn ang="T10">
                  <a:pos x="T4" y="T5"/>
                </a:cxn>
                <a:cxn ang="T11">
                  <a:pos x="T6" y="T7"/>
                </a:cxn>
              </a:cxnLst>
              <a:rect l="T12" t="T13" r="T14" b="T15"/>
              <a:pathLst>
                <a:path w="122" h="89">
                  <a:moveTo>
                    <a:pt x="0" y="88"/>
                  </a:moveTo>
                  <a:lnTo>
                    <a:pt x="0" y="0"/>
                  </a:lnTo>
                  <a:lnTo>
                    <a:pt x="121" y="0"/>
                  </a:lnTo>
                  <a:lnTo>
                    <a:pt x="121" y="88"/>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23" name="Freeform 28"/>
            <p:cNvSpPr>
              <a:spLocks/>
            </p:cNvSpPr>
            <p:nvPr/>
          </p:nvSpPr>
          <p:spPr bwMode="auto">
            <a:xfrm>
              <a:off x="2602" y="3761"/>
              <a:ext cx="63" cy="89"/>
            </a:xfrm>
            <a:custGeom>
              <a:avLst/>
              <a:gdLst>
                <a:gd name="T0" fmla="*/ 0 w 63"/>
                <a:gd name="T1" fmla="*/ 88 h 89"/>
                <a:gd name="T2" fmla="*/ 0 w 63"/>
                <a:gd name="T3" fmla="*/ 0 h 89"/>
                <a:gd name="T4" fmla="*/ 62 w 63"/>
                <a:gd name="T5" fmla="*/ 0 h 89"/>
                <a:gd name="T6" fmla="*/ 62 w 63"/>
                <a:gd name="T7" fmla="*/ 88 h 89"/>
                <a:gd name="T8" fmla="*/ 0 60000 65536"/>
                <a:gd name="T9" fmla="*/ 0 60000 65536"/>
                <a:gd name="T10" fmla="*/ 0 60000 65536"/>
                <a:gd name="T11" fmla="*/ 0 60000 65536"/>
                <a:gd name="T12" fmla="*/ 0 w 63"/>
                <a:gd name="T13" fmla="*/ 0 h 89"/>
                <a:gd name="T14" fmla="*/ 63 w 63"/>
                <a:gd name="T15" fmla="*/ 89 h 89"/>
              </a:gdLst>
              <a:ahLst/>
              <a:cxnLst>
                <a:cxn ang="T8">
                  <a:pos x="T0" y="T1"/>
                </a:cxn>
                <a:cxn ang="T9">
                  <a:pos x="T2" y="T3"/>
                </a:cxn>
                <a:cxn ang="T10">
                  <a:pos x="T4" y="T5"/>
                </a:cxn>
                <a:cxn ang="T11">
                  <a:pos x="T6" y="T7"/>
                </a:cxn>
              </a:cxnLst>
              <a:rect l="T12" t="T13" r="T14" b="T15"/>
              <a:pathLst>
                <a:path w="63" h="89">
                  <a:moveTo>
                    <a:pt x="0" y="88"/>
                  </a:moveTo>
                  <a:lnTo>
                    <a:pt x="0" y="0"/>
                  </a:lnTo>
                  <a:lnTo>
                    <a:pt x="62" y="0"/>
                  </a:lnTo>
                  <a:lnTo>
                    <a:pt x="62" y="88"/>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24" name="Freeform 29"/>
            <p:cNvSpPr>
              <a:spLocks/>
            </p:cNvSpPr>
            <p:nvPr/>
          </p:nvSpPr>
          <p:spPr bwMode="auto">
            <a:xfrm>
              <a:off x="2722" y="3761"/>
              <a:ext cx="64" cy="89"/>
            </a:xfrm>
            <a:custGeom>
              <a:avLst/>
              <a:gdLst>
                <a:gd name="T0" fmla="*/ 0 w 64"/>
                <a:gd name="T1" fmla="*/ 88 h 89"/>
                <a:gd name="T2" fmla="*/ 0 w 64"/>
                <a:gd name="T3" fmla="*/ 0 h 89"/>
                <a:gd name="T4" fmla="*/ 63 w 64"/>
                <a:gd name="T5" fmla="*/ 0 h 89"/>
                <a:gd name="T6" fmla="*/ 63 w 64"/>
                <a:gd name="T7" fmla="*/ 88 h 89"/>
                <a:gd name="T8" fmla="*/ 0 60000 65536"/>
                <a:gd name="T9" fmla="*/ 0 60000 65536"/>
                <a:gd name="T10" fmla="*/ 0 60000 65536"/>
                <a:gd name="T11" fmla="*/ 0 60000 65536"/>
                <a:gd name="T12" fmla="*/ 0 w 64"/>
                <a:gd name="T13" fmla="*/ 0 h 89"/>
                <a:gd name="T14" fmla="*/ 64 w 64"/>
                <a:gd name="T15" fmla="*/ 89 h 89"/>
              </a:gdLst>
              <a:ahLst/>
              <a:cxnLst>
                <a:cxn ang="T8">
                  <a:pos x="T0" y="T1"/>
                </a:cxn>
                <a:cxn ang="T9">
                  <a:pos x="T2" y="T3"/>
                </a:cxn>
                <a:cxn ang="T10">
                  <a:pos x="T4" y="T5"/>
                </a:cxn>
                <a:cxn ang="T11">
                  <a:pos x="T6" y="T7"/>
                </a:cxn>
              </a:cxnLst>
              <a:rect l="T12" t="T13" r="T14" b="T15"/>
              <a:pathLst>
                <a:path w="64" h="89">
                  <a:moveTo>
                    <a:pt x="0" y="88"/>
                  </a:moveTo>
                  <a:lnTo>
                    <a:pt x="0" y="0"/>
                  </a:lnTo>
                  <a:lnTo>
                    <a:pt x="63" y="0"/>
                  </a:lnTo>
                  <a:lnTo>
                    <a:pt x="63" y="88"/>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25" name="Freeform 30"/>
            <p:cNvSpPr>
              <a:spLocks/>
            </p:cNvSpPr>
            <p:nvPr/>
          </p:nvSpPr>
          <p:spPr bwMode="auto">
            <a:xfrm>
              <a:off x="3264" y="3761"/>
              <a:ext cx="242" cy="89"/>
            </a:xfrm>
            <a:custGeom>
              <a:avLst/>
              <a:gdLst>
                <a:gd name="T0" fmla="*/ 0 w 242"/>
                <a:gd name="T1" fmla="*/ 88 h 89"/>
                <a:gd name="T2" fmla="*/ 0 w 242"/>
                <a:gd name="T3" fmla="*/ 0 h 89"/>
                <a:gd name="T4" fmla="*/ 241 w 242"/>
                <a:gd name="T5" fmla="*/ 0 h 89"/>
                <a:gd name="T6" fmla="*/ 241 w 242"/>
                <a:gd name="T7" fmla="*/ 88 h 89"/>
                <a:gd name="T8" fmla="*/ 0 60000 65536"/>
                <a:gd name="T9" fmla="*/ 0 60000 65536"/>
                <a:gd name="T10" fmla="*/ 0 60000 65536"/>
                <a:gd name="T11" fmla="*/ 0 60000 65536"/>
                <a:gd name="T12" fmla="*/ 0 w 242"/>
                <a:gd name="T13" fmla="*/ 0 h 89"/>
                <a:gd name="T14" fmla="*/ 242 w 242"/>
                <a:gd name="T15" fmla="*/ 89 h 89"/>
              </a:gdLst>
              <a:ahLst/>
              <a:cxnLst>
                <a:cxn ang="T8">
                  <a:pos x="T0" y="T1"/>
                </a:cxn>
                <a:cxn ang="T9">
                  <a:pos x="T2" y="T3"/>
                </a:cxn>
                <a:cxn ang="T10">
                  <a:pos x="T4" y="T5"/>
                </a:cxn>
                <a:cxn ang="T11">
                  <a:pos x="T6" y="T7"/>
                </a:cxn>
              </a:cxnLst>
              <a:rect l="T12" t="T13" r="T14" b="T15"/>
              <a:pathLst>
                <a:path w="242" h="89">
                  <a:moveTo>
                    <a:pt x="0" y="88"/>
                  </a:moveTo>
                  <a:lnTo>
                    <a:pt x="0" y="0"/>
                  </a:lnTo>
                  <a:lnTo>
                    <a:pt x="241" y="0"/>
                  </a:lnTo>
                  <a:lnTo>
                    <a:pt x="241" y="88"/>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26" name="Freeform 31"/>
            <p:cNvSpPr>
              <a:spLocks/>
            </p:cNvSpPr>
            <p:nvPr/>
          </p:nvSpPr>
          <p:spPr bwMode="auto">
            <a:xfrm>
              <a:off x="3563" y="3761"/>
              <a:ext cx="62" cy="89"/>
            </a:xfrm>
            <a:custGeom>
              <a:avLst/>
              <a:gdLst>
                <a:gd name="T0" fmla="*/ 0 w 62"/>
                <a:gd name="T1" fmla="*/ 88 h 89"/>
                <a:gd name="T2" fmla="*/ 0 w 62"/>
                <a:gd name="T3" fmla="*/ 0 h 89"/>
                <a:gd name="T4" fmla="*/ 61 w 62"/>
                <a:gd name="T5" fmla="*/ 0 h 89"/>
                <a:gd name="T6" fmla="*/ 61 w 62"/>
                <a:gd name="T7" fmla="*/ 88 h 89"/>
                <a:gd name="T8" fmla="*/ 0 60000 65536"/>
                <a:gd name="T9" fmla="*/ 0 60000 65536"/>
                <a:gd name="T10" fmla="*/ 0 60000 65536"/>
                <a:gd name="T11" fmla="*/ 0 60000 65536"/>
                <a:gd name="T12" fmla="*/ 0 w 62"/>
                <a:gd name="T13" fmla="*/ 0 h 89"/>
                <a:gd name="T14" fmla="*/ 62 w 62"/>
                <a:gd name="T15" fmla="*/ 89 h 89"/>
              </a:gdLst>
              <a:ahLst/>
              <a:cxnLst>
                <a:cxn ang="T8">
                  <a:pos x="T0" y="T1"/>
                </a:cxn>
                <a:cxn ang="T9">
                  <a:pos x="T2" y="T3"/>
                </a:cxn>
                <a:cxn ang="T10">
                  <a:pos x="T4" y="T5"/>
                </a:cxn>
                <a:cxn ang="T11">
                  <a:pos x="T6" y="T7"/>
                </a:cxn>
              </a:cxnLst>
              <a:rect l="T12" t="T13" r="T14" b="T15"/>
              <a:pathLst>
                <a:path w="62" h="89">
                  <a:moveTo>
                    <a:pt x="0" y="88"/>
                  </a:moveTo>
                  <a:lnTo>
                    <a:pt x="0" y="0"/>
                  </a:lnTo>
                  <a:lnTo>
                    <a:pt x="61" y="0"/>
                  </a:lnTo>
                  <a:lnTo>
                    <a:pt x="61" y="88"/>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27" name="Freeform 32"/>
            <p:cNvSpPr>
              <a:spLocks/>
            </p:cNvSpPr>
            <p:nvPr/>
          </p:nvSpPr>
          <p:spPr bwMode="auto">
            <a:xfrm>
              <a:off x="3681" y="3761"/>
              <a:ext cx="783" cy="89"/>
            </a:xfrm>
            <a:custGeom>
              <a:avLst/>
              <a:gdLst>
                <a:gd name="T0" fmla="*/ 0 w 783"/>
                <a:gd name="T1" fmla="*/ 88 h 89"/>
                <a:gd name="T2" fmla="*/ 0 w 783"/>
                <a:gd name="T3" fmla="*/ 0 h 89"/>
                <a:gd name="T4" fmla="*/ 541 w 783"/>
                <a:gd name="T5" fmla="*/ 0 h 89"/>
                <a:gd name="T6" fmla="*/ 541 w 783"/>
                <a:gd name="T7" fmla="*/ 88 h 89"/>
                <a:gd name="T8" fmla="*/ 541 w 783"/>
                <a:gd name="T9" fmla="*/ 0 h 89"/>
                <a:gd name="T10" fmla="*/ 782 w 783"/>
                <a:gd name="T11" fmla="*/ 0 h 89"/>
                <a:gd name="T12" fmla="*/ 782 w 783"/>
                <a:gd name="T13" fmla="*/ 88 h 89"/>
                <a:gd name="T14" fmla="*/ 0 60000 65536"/>
                <a:gd name="T15" fmla="*/ 0 60000 65536"/>
                <a:gd name="T16" fmla="*/ 0 60000 65536"/>
                <a:gd name="T17" fmla="*/ 0 60000 65536"/>
                <a:gd name="T18" fmla="*/ 0 60000 65536"/>
                <a:gd name="T19" fmla="*/ 0 60000 65536"/>
                <a:gd name="T20" fmla="*/ 0 60000 65536"/>
                <a:gd name="T21" fmla="*/ 0 w 783"/>
                <a:gd name="T22" fmla="*/ 0 h 89"/>
                <a:gd name="T23" fmla="*/ 783 w 783"/>
                <a:gd name="T24" fmla="*/ 89 h 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783" h="89">
                  <a:moveTo>
                    <a:pt x="0" y="88"/>
                  </a:moveTo>
                  <a:lnTo>
                    <a:pt x="0" y="0"/>
                  </a:lnTo>
                  <a:lnTo>
                    <a:pt x="541" y="0"/>
                  </a:lnTo>
                  <a:lnTo>
                    <a:pt x="541" y="88"/>
                  </a:lnTo>
                  <a:lnTo>
                    <a:pt x="541" y="0"/>
                  </a:lnTo>
                  <a:lnTo>
                    <a:pt x="782" y="0"/>
                  </a:lnTo>
                  <a:lnTo>
                    <a:pt x="782" y="88"/>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28" name="Freeform 33"/>
            <p:cNvSpPr>
              <a:spLocks/>
            </p:cNvSpPr>
            <p:nvPr/>
          </p:nvSpPr>
          <p:spPr bwMode="auto">
            <a:xfrm>
              <a:off x="4522" y="3761"/>
              <a:ext cx="63" cy="89"/>
            </a:xfrm>
            <a:custGeom>
              <a:avLst/>
              <a:gdLst>
                <a:gd name="T0" fmla="*/ 0 w 63"/>
                <a:gd name="T1" fmla="*/ 88 h 89"/>
                <a:gd name="T2" fmla="*/ 0 w 63"/>
                <a:gd name="T3" fmla="*/ 0 h 89"/>
                <a:gd name="T4" fmla="*/ 62 w 63"/>
                <a:gd name="T5" fmla="*/ 0 h 89"/>
                <a:gd name="T6" fmla="*/ 62 w 63"/>
                <a:gd name="T7" fmla="*/ 88 h 89"/>
                <a:gd name="T8" fmla="*/ 0 60000 65536"/>
                <a:gd name="T9" fmla="*/ 0 60000 65536"/>
                <a:gd name="T10" fmla="*/ 0 60000 65536"/>
                <a:gd name="T11" fmla="*/ 0 60000 65536"/>
                <a:gd name="T12" fmla="*/ 0 w 63"/>
                <a:gd name="T13" fmla="*/ 0 h 89"/>
                <a:gd name="T14" fmla="*/ 63 w 63"/>
                <a:gd name="T15" fmla="*/ 89 h 89"/>
              </a:gdLst>
              <a:ahLst/>
              <a:cxnLst>
                <a:cxn ang="T8">
                  <a:pos x="T0" y="T1"/>
                </a:cxn>
                <a:cxn ang="T9">
                  <a:pos x="T2" y="T3"/>
                </a:cxn>
                <a:cxn ang="T10">
                  <a:pos x="T4" y="T5"/>
                </a:cxn>
                <a:cxn ang="T11">
                  <a:pos x="T6" y="T7"/>
                </a:cxn>
              </a:cxnLst>
              <a:rect l="T12" t="T13" r="T14" b="T15"/>
              <a:pathLst>
                <a:path w="63" h="89">
                  <a:moveTo>
                    <a:pt x="0" y="88"/>
                  </a:moveTo>
                  <a:lnTo>
                    <a:pt x="0" y="0"/>
                  </a:lnTo>
                  <a:lnTo>
                    <a:pt x="62" y="0"/>
                  </a:lnTo>
                  <a:lnTo>
                    <a:pt x="62" y="88"/>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29" name="Freeform 34"/>
            <p:cNvSpPr>
              <a:spLocks/>
            </p:cNvSpPr>
            <p:nvPr/>
          </p:nvSpPr>
          <p:spPr bwMode="auto">
            <a:xfrm>
              <a:off x="4642" y="3761"/>
              <a:ext cx="63" cy="89"/>
            </a:xfrm>
            <a:custGeom>
              <a:avLst/>
              <a:gdLst>
                <a:gd name="T0" fmla="*/ 0 w 63"/>
                <a:gd name="T1" fmla="*/ 88 h 89"/>
                <a:gd name="T2" fmla="*/ 0 w 63"/>
                <a:gd name="T3" fmla="*/ 0 h 89"/>
                <a:gd name="T4" fmla="*/ 62 w 63"/>
                <a:gd name="T5" fmla="*/ 0 h 89"/>
                <a:gd name="T6" fmla="*/ 0 60000 65536"/>
                <a:gd name="T7" fmla="*/ 0 60000 65536"/>
                <a:gd name="T8" fmla="*/ 0 60000 65536"/>
                <a:gd name="T9" fmla="*/ 0 w 63"/>
                <a:gd name="T10" fmla="*/ 0 h 89"/>
                <a:gd name="T11" fmla="*/ 63 w 63"/>
                <a:gd name="T12" fmla="*/ 89 h 89"/>
              </a:gdLst>
              <a:ahLst/>
              <a:cxnLst>
                <a:cxn ang="T6">
                  <a:pos x="T0" y="T1"/>
                </a:cxn>
                <a:cxn ang="T7">
                  <a:pos x="T2" y="T3"/>
                </a:cxn>
                <a:cxn ang="T8">
                  <a:pos x="T4" y="T5"/>
                </a:cxn>
              </a:cxnLst>
              <a:rect l="T9" t="T10" r="T11" b="T12"/>
              <a:pathLst>
                <a:path w="63" h="89">
                  <a:moveTo>
                    <a:pt x="0" y="88"/>
                  </a:moveTo>
                  <a:lnTo>
                    <a:pt x="0" y="0"/>
                  </a:lnTo>
                  <a:lnTo>
                    <a:pt x="62" y="0"/>
                  </a:lnTo>
                </a:path>
              </a:pathLst>
            </a:custGeom>
            <a:noFill/>
            <a:ln w="25399" cap="rnd">
              <a:solidFill>
                <a:srgbClr val="00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30" name="Line 35"/>
            <p:cNvSpPr>
              <a:spLocks noChangeShapeType="1"/>
            </p:cNvSpPr>
            <p:nvPr/>
          </p:nvSpPr>
          <p:spPr bwMode="auto">
            <a:xfrm>
              <a:off x="3384"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31" name="Line 36"/>
            <p:cNvSpPr>
              <a:spLocks noChangeShapeType="1"/>
            </p:cNvSpPr>
            <p:nvPr/>
          </p:nvSpPr>
          <p:spPr bwMode="auto">
            <a:xfrm>
              <a:off x="3322"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32" name="Line 37"/>
            <p:cNvSpPr>
              <a:spLocks noChangeShapeType="1"/>
            </p:cNvSpPr>
            <p:nvPr/>
          </p:nvSpPr>
          <p:spPr bwMode="auto">
            <a:xfrm>
              <a:off x="3442"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33" name="Line 38"/>
            <p:cNvSpPr>
              <a:spLocks noChangeShapeType="1"/>
            </p:cNvSpPr>
            <p:nvPr/>
          </p:nvSpPr>
          <p:spPr bwMode="auto">
            <a:xfrm>
              <a:off x="3863"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34" name="Line 39"/>
            <p:cNvSpPr>
              <a:spLocks noChangeShapeType="1"/>
            </p:cNvSpPr>
            <p:nvPr/>
          </p:nvSpPr>
          <p:spPr bwMode="auto">
            <a:xfrm>
              <a:off x="3802"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35" name="Line 40"/>
            <p:cNvSpPr>
              <a:spLocks noChangeShapeType="1"/>
            </p:cNvSpPr>
            <p:nvPr/>
          </p:nvSpPr>
          <p:spPr bwMode="auto">
            <a:xfrm>
              <a:off x="3921"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36" name="Line 41"/>
            <p:cNvSpPr>
              <a:spLocks noChangeShapeType="1"/>
            </p:cNvSpPr>
            <p:nvPr/>
          </p:nvSpPr>
          <p:spPr bwMode="auto">
            <a:xfrm>
              <a:off x="3984"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37" name="Line 42"/>
            <p:cNvSpPr>
              <a:spLocks noChangeShapeType="1"/>
            </p:cNvSpPr>
            <p:nvPr/>
          </p:nvSpPr>
          <p:spPr bwMode="auto">
            <a:xfrm>
              <a:off x="4043"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38" name="Line 43"/>
            <p:cNvSpPr>
              <a:spLocks noChangeShapeType="1"/>
            </p:cNvSpPr>
            <p:nvPr/>
          </p:nvSpPr>
          <p:spPr bwMode="auto">
            <a:xfrm>
              <a:off x="4104"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39" name="Line 44"/>
            <p:cNvSpPr>
              <a:spLocks noChangeShapeType="1"/>
            </p:cNvSpPr>
            <p:nvPr/>
          </p:nvSpPr>
          <p:spPr bwMode="auto">
            <a:xfrm>
              <a:off x="4162"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40" name="Line 45"/>
            <p:cNvSpPr>
              <a:spLocks noChangeShapeType="1"/>
            </p:cNvSpPr>
            <p:nvPr/>
          </p:nvSpPr>
          <p:spPr bwMode="auto">
            <a:xfrm>
              <a:off x="4283"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41" name="Line 46"/>
            <p:cNvSpPr>
              <a:spLocks noChangeShapeType="1"/>
            </p:cNvSpPr>
            <p:nvPr/>
          </p:nvSpPr>
          <p:spPr bwMode="auto">
            <a:xfrm>
              <a:off x="4344"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42" name="Line 47"/>
            <p:cNvSpPr>
              <a:spLocks noChangeShapeType="1"/>
            </p:cNvSpPr>
            <p:nvPr/>
          </p:nvSpPr>
          <p:spPr bwMode="auto">
            <a:xfrm>
              <a:off x="4401"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43" name="Line 48"/>
            <p:cNvSpPr>
              <a:spLocks noChangeShapeType="1"/>
            </p:cNvSpPr>
            <p:nvPr/>
          </p:nvSpPr>
          <p:spPr bwMode="auto">
            <a:xfrm>
              <a:off x="2002"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44" name="Line 49"/>
            <p:cNvSpPr>
              <a:spLocks noChangeShapeType="1"/>
            </p:cNvSpPr>
            <p:nvPr/>
          </p:nvSpPr>
          <p:spPr bwMode="auto">
            <a:xfrm>
              <a:off x="1944"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45" name="Line 50"/>
            <p:cNvSpPr>
              <a:spLocks noChangeShapeType="1"/>
            </p:cNvSpPr>
            <p:nvPr/>
          </p:nvSpPr>
          <p:spPr bwMode="auto">
            <a:xfrm>
              <a:off x="2063"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46" name="Line 51"/>
            <p:cNvSpPr>
              <a:spLocks noChangeShapeType="1"/>
            </p:cNvSpPr>
            <p:nvPr/>
          </p:nvSpPr>
          <p:spPr bwMode="auto">
            <a:xfrm>
              <a:off x="2184"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47" name="Line 52"/>
            <p:cNvSpPr>
              <a:spLocks noChangeShapeType="1"/>
            </p:cNvSpPr>
            <p:nvPr/>
          </p:nvSpPr>
          <p:spPr bwMode="auto">
            <a:xfrm>
              <a:off x="2122"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48" name="Line 53"/>
            <p:cNvSpPr>
              <a:spLocks noChangeShapeType="1"/>
            </p:cNvSpPr>
            <p:nvPr/>
          </p:nvSpPr>
          <p:spPr bwMode="auto">
            <a:xfrm>
              <a:off x="2243"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49" name="Line 54"/>
            <p:cNvSpPr>
              <a:spLocks noChangeShapeType="1"/>
            </p:cNvSpPr>
            <p:nvPr/>
          </p:nvSpPr>
          <p:spPr bwMode="auto">
            <a:xfrm>
              <a:off x="2481"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sp>
          <p:nvSpPr>
            <p:cNvPr id="88150" name="Line 55"/>
            <p:cNvSpPr>
              <a:spLocks noChangeShapeType="1"/>
            </p:cNvSpPr>
            <p:nvPr/>
          </p:nvSpPr>
          <p:spPr bwMode="auto">
            <a:xfrm>
              <a:off x="1464" y="3761"/>
              <a:ext cx="0" cy="25"/>
            </a:xfrm>
            <a:prstGeom prst="line">
              <a:avLst/>
            </a:prstGeom>
            <a:noFill/>
            <a:ln w="12699">
              <a:solidFill>
                <a:srgbClr val="000000"/>
              </a:solidFill>
              <a:round/>
              <a:headEnd type="none" w="sm" len="sm"/>
              <a:tailEnd type="none" w="sm" len="sm"/>
            </a:ln>
            <a:extLst>
              <a:ext uri="{909E8E84-426E-40dd-AFC4-6F175D3DCCD1}">
                <a14:hiddenFill xmlns="" xmlns:a14="http://schemas.microsoft.com/office/drawing/2010/main">
                  <a:noFill/>
                </a14:hiddenFill>
              </a:ext>
            </a:extLst>
          </p:spPr>
          <p:txBody>
            <a:bodyPr wrap="none" anchor="ctr"/>
            <a:lstStyle/>
            <a:p>
              <a:endParaRPr lang="en-US"/>
            </a:p>
          </p:txBody>
        </p:sp>
      </p:grpSp>
      <p:grpSp>
        <p:nvGrpSpPr>
          <p:cNvPr id="88087" name="Group 56"/>
          <p:cNvGrpSpPr>
            <a:grpSpLocks/>
          </p:cNvGrpSpPr>
          <p:nvPr/>
        </p:nvGrpSpPr>
        <p:grpSpPr bwMode="auto">
          <a:xfrm>
            <a:off x="1398588" y="4791075"/>
            <a:ext cx="6097587" cy="141288"/>
            <a:chOff x="864" y="3158"/>
            <a:chExt cx="3841" cy="89"/>
          </a:xfrm>
        </p:grpSpPr>
        <p:sp>
          <p:nvSpPr>
            <p:cNvPr id="88110" name="Freeform 57"/>
            <p:cNvSpPr>
              <a:spLocks/>
            </p:cNvSpPr>
            <p:nvPr/>
          </p:nvSpPr>
          <p:spPr bwMode="auto">
            <a:xfrm>
              <a:off x="864" y="3158"/>
              <a:ext cx="480" cy="89"/>
            </a:xfrm>
            <a:custGeom>
              <a:avLst/>
              <a:gdLst>
                <a:gd name="T0" fmla="*/ 0 w 480"/>
                <a:gd name="T1" fmla="*/ 88 h 89"/>
                <a:gd name="T2" fmla="*/ 0 w 480"/>
                <a:gd name="T3" fmla="*/ 0 h 89"/>
                <a:gd name="T4" fmla="*/ 65 w 480"/>
                <a:gd name="T5" fmla="*/ 0 h 89"/>
                <a:gd name="T6" fmla="*/ 65 w 480"/>
                <a:gd name="T7" fmla="*/ 88 h 89"/>
                <a:gd name="T8" fmla="*/ 479 w 480"/>
                <a:gd name="T9" fmla="*/ 88 h 89"/>
                <a:gd name="T10" fmla="*/ 0 60000 65536"/>
                <a:gd name="T11" fmla="*/ 0 60000 65536"/>
                <a:gd name="T12" fmla="*/ 0 60000 65536"/>
                <a:gd name="T13" fmla="*/ 0 60000 65536"/>
                <a:gd name="T14" fmla="*/ 0 60000 65536"/>
                <a:gd name="T15" fmla="*/ 0 w 480"/>
                <a:gd name="T16" fmla="*/ 0 h 89"/>
                <a:gd name="T17" fmla="*/ 480 w 480"/>
                <a:gd name="T18" fmla="*/ 89 h 89"/>
              </a:gdLst>
              <a:ahLst/>
              <a:cxnLst>
                <a:cxn ang="T10">
                  <a:pos x="T0" y="T1"/>
                </a:cxn>
                <a:cxn ang="T11">
                  <a:pos x="T2" y="T3"/>
                </a:cxn>
                <a:cxn ang="T12">
                  <a:pos x="T4" y="T5"/>
                </a:cxn>
                <a:cxn ang="T13">
                  <a:pos x="T6" y="T7"/>
                </a:cxn>
                <a:cxn ang="T14">
                  <a:pos x="T8" y="T9"/>
                </a:cxn>
              </a:cxnLst>
              <a:rect l="T15" t="T16" r="T17" b="T18"/>
              <a:pathLst>
                <a:path w="480" h="89">
                  <a:moveTo>
                    <a:pt x="0" y="88"/>
                  </a:moveTo>
                  <a:lnTo>
                    <a:pt x="0" y="0"/>
                  </a:lnTo>
                  <a:lnTo>
                    <a:pt x="65" y="0"/>
                  </a:lnTo>
                  <a:lnTo>
                    <a:pt x="65" y="88"/>
                  </a:lnTo>
                  <a:lnTo>
                    <a:pt x="479" y="88"/>
                  </a:lnTo>
                </a:path>
              </a:pathLst>
            </a:custGeom>
            <a:noFill/>
            <a:ln w="25400" cap="rnd">
              <a:solidFill>
                <a:srgbClr val="FF00FF"/>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11" name="Freeform 58"/>
            <p:cNvSpPr>
              <a:spLocks/>
            </p:cNvSpPr>
            <p:nvPr/>
          </p:nvSpPr>
          <p:spPr bwMode="auto">
            <a:xfrm>
              <a:off x="1343" y="3158"/>
              <a:ext cx="481" cy="89"/>
            </a:xfrm>
            <a:custGeom>
              <a:avLst/>
              <a:gdLst>
                <a:gd name="T0" fmla="*/ 0 w 481"/>
                <a:gd name="T1" fmla="*/ 88 h 89"/>
                <a:gd name="T2" fmla="*/ 0 w 481"/>
                <a:gd name="T3" fmla="*/ 0 h 89"/>
                <a:gd name="T4" fmla="*/ 66 w 481"/>
                <a:gd name="T5" fmla="*/ 0 h 89"/>
                <a:gd name="T6" fmla="*/ 66 w 481"/>
                <a:gd name="T7" fmla="*/ 88 h 89"/>
                <a:gd name="T8" fmla="*/ 480 w 481"/>
                <a:gd name="T9" fmla="*/ 88 h 89"/>
                <a:gd name="T10" fmla="*/ 0 60000 65536"/>
                <a:gd name="T11" fmla="*/ 0 60000 65536"/>
                <a:gd name="T12" fmla="*/ 0 60000 65536"/>
                <a:gd name="T13" fmla="*/ 0 60000 65536"/>
                <a:gd name="T14" fmla="*/ 0 60000 65536"/>
                <a:gd name="T15" fmla="*/ 0 w 481"/>
                <a:gd name="T16" fmla="*/ 0 h 89"/>
                <a:gd name="T17" fmla="*/ 481 w 481"/>
                <a:gd name="T18" fmla="*/ 89 h 89"/>
              </a:gdLst>
              <a:ahLst/>
              <a:cxnLst>
                <a:cxn ang="T10">
                  <a:pos x="T0" y="T1"/>
                </a:cxn>
                <a:cxn ang="T11">
                  <a:pos x="T2" y="T3"/>
                </a:cxn>
                <a:cxn ang="T12">
                  <a:pos x="T4" y="T5"/>
                </a:cxn>
                <a:cxn ang="T13">
                  <a:pos x="T6" y="T7"/>
                </a:cxn>
                <a:cxn ang="T14">
                  <a:pos x="T8" y="T9"/>
                </a:cxn>
              </a:cxnLst>
              <a:rect l="T15" t="T16" r="T17" b="T18"/>
              <a:pathLst>
                <a:path w="481" h="89">
                  <a:moveTo>
                    <a:pt x="0" y="88"/>
                  </a:moveTo>
                  <a:lnTo>
                    <a:pt x="0" y="0"/>
                  </a:lnTo>
                  <a:lnTo>
                    <a:pt x="66" y="0"/>
                  </a:lnTo>
                  <a:lnTo>
                    <a:pt x="66" y="88"/>
                  </a:lnTo>
                  <a:lnTo>
                    <a:pt x="480" y="88"/>
                  </a:lnTo>
                </a:path>
              </a:pathLst>
            </a:custGeom>
            <a:noFill/>
            <a:ln w="25400" cap="rnd">
              <a:solidFill>
                <a:srgbClr val="FF00FF"/>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12" name="Freeform 59"/>
            <p:cNvSpPr>
              <a:spLocks/>
            </p:cNvSpPr>
            <p:nvPr/>
          </p:nvSpPr>
          <p:spPr bwMode="auto">
            <a:xfrm>
              <a:off x="1823" y="3158"/>
              <a:ext cx="481" cy="89"/>
            </a:xfrm>
            <a:custGeom>
              <a:avLst/>
              <a:gdLst>
                <a:gd name="T0" fmla="*/ 0 w 481"/>
                <a:gd name="T1" fmla="*/ 88 h 89"/>
                <a:gd name="T2" fmla="*/ 0 w 481"/>
                <a:gd name="T3" fmla="*/ 0 h 89"/>
                <a:gd name="T4" fmla="*/ 66 w 481"/>
                <a:gd name="T5" fmla="*/ 0 h 89"/>
                <a:gd name="T6" fmla="*/ 66 w 481"/>
                <a:gd name="T7" fmla="*/ 88 h 89"/>
                <a:gd name="T8" fmla="*/ 480 w 481"/>
                <a:gd name="T9" fmla="*/ 88 h 89"/>
                <a:gd name="T10" fmla="*/ 0 60000 65536"/>
                <a:gd name="T11" fmla="*/ 0 60000 65536"/>
                <a:gd name="T12" fmla="*/ 0 60000 65536"/>
                <a:gd name="T13" fmla="*/ 0 60000 65536"/>
                <a:gd name="T14" fmla="*/ 0 60000 65536"/>
                <a:gd name="T15" fmla="*/ 0 w 481"/>
                <a:gd name="T16" fmla="*/ 0 h 89"/>
                <a:gd name="T17" fmla="*/ 481 w 481"/>
                <a:gd name="T18" fmla="*/ 89 h 89"/>
              </a:gdLst>
              <a:ahLst/>
              <a:cxnLst>
                <a:cxn ang="T10">
                  <a:pos x="T0" y="T1"/>
                </a:cxn>
                <a:cxn ang="T11">
                  <a:pos x="T2" y="T3"/>
                </a:cxn>
                <a:cxn ang="T12">
                  <a:pos x="T4" y="T5"/>
                </a:cxn>
                <a:cxn ang="T13">
                  <a:pos x="T6" y="T7"/>
                </a:cxn>
                <a:cxn ang="T14">
                  <a:pos x="T8" y="T9"/>
                </a:cxn>
              </a:cxnLst>
              <a:rect l="T15" t="T16" r="T17" b="T18"/>
              <a:pathLst>
                <a:path w="481" h="89">
                  <a:moveTo>
                    <a:pt x="0" y="88"/>
                  </a:moveTo>
                  <a:lnTo>
                    <a:pt x="0" y="0"/>
                  </a:lnTo>
                  <a:lnTo>
                    <a:pt x="66" y="0"/>
                  </a:lnTo>
                  <a:lnTo>
                    <a:pt x="66" y="88"/>
                  </a:lnTo>
                  <a:lnTo>
                    <a:pt x="480" y="88"/>
                  </a:lnTo>
                </a:path>
              </a:pathLst>
            </a:custGeom>
            <a:noFill/>
            <a:ln w="25400" cap="rnd">
              <a:solidFill>
                <a:srgbClr val="FF00FF"/>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13" name="Freeform 60"/>
            <p:cNvSpPr>
              <a:spLocks/>
            </p:cNvSpPr>
            <p:nvPr/>
          </p:nvSpPr>
          <p:spPr bwMode="auto">
            <a:xfrm>
              <a:off x="2303" y="3158"/>
              <a:ext cx="483" cy="89"/>
            </a:xfrm>
            <a:custGeom>
              <a:avLst/>
              <a:gdLst>
                <a:gd name="T0" fmla="*/ 0 w 483"/>
                <a:gd name="T1" fmla="*/ 88 h 89"/>
                <a:gd name="T2" fmla="*/ 0 w 483"/>
                <a:gd name="T3" fmla="*/ 0 h 89"/>
                <a:gd name="T4" fmla="*/ 66 w 483"/>
                <a:gd name="T5" fmla="*/ 0 h 89"/>
                <a:gd name="T6" fmla="*/ 66 w 483"/>
                <a:gd name="T7" fmla="*/ 88 h 89"/>
                <a:gd name="T8" fmla="*/ 482 w 483"/>
                <a:gd name="T9" fmla="*/ 88 h 89"/>
                <a:gd name="T10" fmla="*/ 0 60000 65536"/>
                <a:gd name="T11" fmla="*/ 0 60000 65536"/>
                <a:gd name="T12" fmla="*/ 0 60000 65536"/>
                <a:gd name="T13" fmla="*/ 0 60000 65536"/>
                <a:gd name="T14" fmla="*/ 0 60000 65536"/>
                <a:gd name="T15" fmla="*/ 0 w 483"/>
                <a:gd name="T16" fmla="*/ 0 h 89"/>
                <a:gd name="T17" fmla="*/ 483 w 483"/>
                <a:gd name="T18" fmla="*/ 89 h 89"/>
              </a:gdLst>
              <a:ahLst/>
              <a:cxnLst>
                <a:cxn ang="T10">
                  <a:pos x="T0" y="T1"/>
                </a:cxn>
                <a:cxn ang="T11">
                  <a:pos x="T2" y="T3"/>
                </a:cxn>
                <a:cxn ang="T12">
                  <a:pos x="T4" y="T5"/>
                </a:cxn>
                <a:cxn ang="T13">
                  <a:pos x="T6" y="T7"/>
                </a:cxn>
                <a:cxn ang="T14">
                  <a:pos x="T8" y="T9"/>
                </a:cxn>
              </a:cxnLst>
              <a:rect l="T15" t="T16" r="T17" b="T18"/>
              <a:pathLst>
                <a:path w="483" h="89">
                  <a:moveTo>
                    <a:pt x="0" y="88"/>
                  </a:moveTo>
                  <a:lnTo>
                    <a:pt x="0" y="0"/>
                  </a:lnTo>
                  <a:lnTo>
                    <a:pt x="66" y="0"/>
                  </a:lnTo>
                  <a:lnTo>
                    <a:pt x="66" y="88"/>
                  </a:lnTo>
                  <a:lnTo>
                    <a:pt x="482" y="88"/>
                  </a:lnTo>
                </a:path>
              </a:pathLst>
            </a:custGeom>
            <a:noFill/>
            <a:ln w="25400" cap="rnd">
              <a:solidFill>
                <a:srgbClr val="FF00FF"/>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14" name="Freeform 61"/>
            <p:cNvSpPr>
              <a:spLocks/>
            </p:cNvSpPr>
            <p:nvPr/>
          </p:nvSpPr>
          <p:spPr bwMode="auto">
            <a:xfrm>
              <a:off x="2785" y="3158"/>
              <a:ext cx="480" cy="89"/>
            </a:xfrm>
            <a:custGeom>
              <a:avLst/>
              <a:gdLst>
                <a:gd name="T0" fmla="*/ 0 w 480"/>
                <a:gd name="T1" fmla="*/ 88 h 89"/>
                <a:gd name="T2" fmla="*/ 0 w 480"/>
                <a:gd name="T3" fmla="*/ 0 h 89"/>
                <a:gd name="T4" fmla="*/ 66 w 480"/>
                <a:gd name="T5" fmla="*/ 0 h 89"/>
                <a:gd name="T6" fmla="*/ 66 w 480"/>
                <a:gd name="T7" fmla="*/ 88 h 89"/>
                <a:gd name="T8" fmla="*/ 479 w 480"/>
                <a:gd name="T9" fmla="*/ 88 h 89"/>
                <a:gd name="T10" fmla="*/ 0 60000 65536"/>
                <a:gd name="T11" fmla="*/ 0 60000 65536"/>
                <a:gd name="T12" fmla="*/ 0 60000 65536"/>
                <a:gd name="T13" fmla="*/ 0 60000 65536"/>
                <a:gd name="T14" fmla="*/ 0 60000 65536"/>
                <a:gd name="T15" fmla="*/ 0 w 480"/>
                <a:gd name="T16" fmla="*/ 0 h 89"/>
                <a:gd name="T17" fmla="*/ 480 w 480"/>
                <a:gd name="T18" fmla="*/ 89 h 89"/>
              </a:gdLst>
              <a:ahLst/>
              <a:cxnLst>
                <a:cxn ang="T10">
                  <a:pos x="T0" y="T1"/>
                </a:cxn>
                <a:cxn ang="T11">
                  <a:pos x="T2" y="T3"/>
                </a:cxn>
                <a:cxn ang="T12">
                  <a:pos x="T4" y="T5"/>
                </a:cxn>
                <a:cxn ang="T13">
                  <a:pos x="T6" y="T7"/>
                </a:cxn>
                <a:cxn ang="T14">
                  <a:pos x="T8" y="T9"/>
                </a:cxn>
              </a:cxnLst>
              <a:rect l="T15" t="T16" r="T17" b="T18"/>
              <a:pathLst>
                <a:path w="480" h="89">
                  <a:moveTo>
                    <a:pt x="0" y="88"/>
                  </a:moveTo>
                  <a:lnTo>
                    <a:pt x="0" y="0"/>
                  </a:lnTo>
                  <a:lnTo>
                    <a:pt x="66" y="0"/>
                  </a:lnTo>
                  <a:lnTo>
                    <a:pt x="66" y="88"/>
                  </a:lnTo>
                  <a:lnTo>
                    <a:pt x="479" y="88"/>
                  </a:lnTo>
                </a:path>
              </a:pathLst>
            </a:custGeom>
            <a:noFill/>
            <a:ln w="25400" cap="rnd">
              <a:solidFill>
                <a:srgbClr val="FF00FF"/>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15" name="Freeform 62"/>
            <p:cNvSpPr>
              <a:spLocks/>
            </p:cNvSpPr>
            <p:nvPr/>
          </p:nvSpPr>
          <p:spPr bwMode="auto">
            <a:xfrm>
              <a:off x="3264" y="3158"/>
              <a:ext cx="480" cy="89"/>
            </a:xfrm>
            <a:custGeom>
              <a:avLst/>
              <a:gdLst>
                <a:gd name="T0" fmla="*/ 0 w 480"/>
                <a:gd name="T1" fmla="*/ 88 h 89"/>
                <a:gd name="T2" fmla="*/ 0 w 480"/>
                <a:gd name="T3" fmla="*/ 0 h 89"/>
                <a:gd name="T4" fmla="*/ 66 w 480"/>
                <a:gd name="T5" fmla="*/ 0 h 89"/>
                <a:gd name="T6" fmla="*/ 66 w 480"/>
                <a:gd name="T7" fmla="*/ 88 h 89"/>
                <a:gd name="T8" fmla="*/ 479 w 480"/>
                <a:gd name="T9" fmla="*/ 88 h 89"/>
                <a:gd name="T10" fmla="*/ 0 60000 65536"/>
                <a:gd name="T11" fmla="*/ 0 60000 65536"/>
                <a:gd name="T12" fmla="*/ 0 60000 65536"/>
                <a:gd name="T13" fmla="*/ 0 60000 65536"/>
                <a:gd name="T14" fmla="*/ 0 60000 65536"/>
                <a:gd name="T15" fmla="*/ 0 w 480"/>
                <a:gd name="T16" fmla="*/ 0 h 89"/>
                <a:gd name="T17" fmla="*/ 480 w 480"/>
                <a:gd name="T18" fmla="*/ 89 h 89"/>
              </a:gdLst>
              <a:ahLst/>
              <a:cxnLst>
                <a:cxn ang="T10">
                  <a:pos x="T0" y="T1"/>
                </a:cxn>
                <a:cxn ang="T11">
                  <a:pos x="T2" y="T3"/>
                </a:cxn>
                <a:cxn ang="T12">
                  <a:pos x="T4" y="T5"/>
                </a:cxn>
                <a:cxn ang="T13">
                  <a:pos x="T6" y="T7"/>
                </a:cxn>
                <a:cxn ang="T14">
                  <a:pos x="T8" y="T9"/>
                </a:cxn>
              </a:cxnLst>
              <a:rect l="T15" t="T16" r="T17" b="T18"/>
              <a:pathLst>
                <a:path w="480" h="89">
                  <a:moveTo>
                    <a:pt x="0" y="88"/>
                  </a:moveTo>
                  <a:lnTo>
                    <a:pt x="0" y="0"/>
                  </a:lnTo>
                  <a:lnTo>
                    <a:pt x="66" y="0"/>
                  </a:lnTo>
                  <a:lnTo>
                    <a:pt x="66" y="88"/>
                  </a:lnTo>
                  <a:lnTo>
                    <a:pt x="479" y="88"/>
                  </a:lnTo>
                </a:path>
              </a:pathLst>
            </a:custGeom>
            <a:noFill/>
            <a:ln w="25400" cap="rnd">
              <a:solidFill>
                <a:srgbClr val="FF00FF"/>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16" name="Freeform 63"/>
            <p:cNvSpPr>
              <a:spLocks/>
            </p:cNvSpPr>
            <p:nvPr/>
          </p:nvSpPr>
          <p:spPr bwMode="auto">
            <a:xfrm>
              <a:off x="3743" y="3158"/>
              <a:ext cx="480" cy="89"/>
            </a:xfrm>
            <a:custGeom>
              <a:avLst/>
              <a:gdLst>
                <a:gd name="T0" fmla="*/ 0 w 480"/>
                <a:gd name="T1" fmla="*/ 88 h 89"/>
                <a:gd name="T2" fmla="*/ 0 w 480"/>
                <a:gd name="T3" fmla="*/ 0 h 89"/>
                <a:gd name="T4" fmla="*/ 66 w 480"/>
                <a:gd name="T5" fmla="*/ 0 h 89"/>
                <a:gd name="T6" fmla="*/ 66 w 480"/>
                <a:gd name="T7" fmla="*/ 88 h 89"/>
                <a:gd name="T8" fmla="*/ 479 w 480"/>
                <a:gd name="T9" fmla="*/ 88 h 89"/>
                <a:gd name="T10" fmla="*/ 0 60000 65536"/>
                <a:gd name="T11" fmla="*/ 0 60000 65536"/>
                <a:gd name="T12" fmla="*/ 0 60000 65536"/>
                <a:gd name="T13" fmla="*/ 0 60000 65536"/>
                <a:gd name="T14" fmla="*/ 0 60000 65536"/>
                <a:gd name="T15" fmla="*/ 0 w 480"/>
                <a:gd name="T16" fmla="*/ 0 h 89"/>
                <a:gd name="T17" fmla="*/ 480 w 480"/>
                <a:gd name="T18" fmla="*/ 89 h 89"/>
              </a:gdLst>
              <a:ahLst/>
              <a:cxnLst>
                <a:cxn ang="T10">
                  <a:pos x="T0" y="T1"/>
                </a:cxn>
                <a:cxn ang="T11">
                  <a:pos x="T2" y="T3"/>
                </a:cxn>
                <a:cxn ang="T12">
                  <a:pos x="T4" y="T5"/>
                </a:cxn>
                <a:cxn ang="T13">
                  <a:pos x="T6" y="T7"/>
                </a:cxn>
                <a:cxn ang="T14">
                  <a:pos x="T8" y="T9"/>
                </a:cxn>
              </a:cxnLst>
              <a:rect l="T15" t="T16" r="T17" b="T18"/>
              <a:pathLst>
                <a:path w="480" h="89">
                  <a:moveTo>
                    <a:pt x="0" y="88"/>
                  </a:moveTo>
                  <a:lnTo>
                    <a:pt x="0" y="0"/>
                  </a:lnTo>
                  <a:lnTo>
                    <a:pt x="66" y="0"/>
                  </a:lnTo>
                  <a:lnTo>
                    <a:pt x="66" y="88"/>
                  </a:lnTo>
                  <a:lnTo>
                    <a:pt x="479" y="88"/>
                  </a:lnTo>
                </a:path>
              </a:pathLst>
            </a:custGeom>
            <a:noFill/>
            <a:ln w="25400" cap="rnd">
              <a:solidFill>
                <a:srgbClr val="FF00FF"/>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117" name="Freeform 64"/>
            <p:cNvSpPr>
              <a:spLocks/>
            </p:cNvSpPr>
            <p:nvPr/>
          </p:nvSpPr>
          <p:spPr bwMode="auto">
            <a:xfrm>
              <a:off x="4222" y="3158"/>
              <a:ext cx="483" cy="89"/>
            </a:xfrm>
            <a:custGeom>
              <a:avLst/>
              <a:gdLst>
                <a:gd name="T0" fmla="*/ 0 w 483"/>
                <a:gd name="T1" fmla="*/ 88 h 89"/>
                <a:gd name="T2" fmla="*/ 0 w 483"/>
                <a:gd name="T3" fmla="*/ 0 h 89"/>
                <a:gd name="T4" fmla="*/ 66 w 483"/>
                <a:gd name="T5" fmla="*/ 0 h 89"/>
                <a:gd name="T6" fmla="*/ 66 w 483"/>
                <a:gd name="T7" fmla="*/ 88 h 89"/>
                <a:gd name="T8" fmla="*/ 482 w 483"/>
                <a:gd name="T9" fmla="*/ 88 h 89"/>
                <a:gd name="T10" fmla="*/ 0 60000 65536"/>
                <a:gd name="T11" fmla="*/ 0 60000 65536"/>
                <a:gd name="T12" fmla="*/ 0 60000 65536"/>
                <a:gd name="T13" fmla="*/ 0 60000 65536"/>
                <a:gd name="T14" fmla="*/ 0 60000 65536"/>
                <a:gd name="T15" fmla="*/ 0 w 483"/>
                <a:gd name="T16" fmla="*/ 0 h 89"/>
                <a:gd name="T17" fmla="*/ 483 w 483"/>
                <a:gd name="T18" fmla="*/ 89 h 89"/>
              </a:gdLst>
              <a:ahLst/>
              <a:cxnLst>
                <a:cxn ang="T10">
                  <a:pos x="T0" y="T1"/>
                </a:cxn>
                <a:cxn ang="T11">
                  <a:pos x="T2" y="T3"/>
                </a:cxn>
                <a:cxn ang="T12">
                  <a:pos x="T4" y="T5"/>
                </a:cxn>
                <a:cxn ang="T13">
                  <a:pos x="T6" y="T7"/>
                </a:cxn>
                <a:cxn ang="T14">
                  <a:pos x="T8" y="T9"/>
                </a:cxn>
              </a:cxnLst>
              <a:rect l="T15" t="T16" r="T17" b="T18"/>
              <a:pathLst>
                <a:path w="483" h="89">
                  <a:moveTo>
                    <a:pt x="0" y="88"/>
                  </a:moveTo>
                  <a:lnTo>
                    <a:pt x="0" y="0"/>
                  </a:lnTo>
                  <a:lnTo>
                    <a:pt x="66" y="0"/>
                  </a:lnTo>
                  <a:lnTo>
                    <a:pt x="66" y="88"/>
                  </a:lnTo>
                  <a:lnTo>
                    <a:pt x="482" y="88"/>
                  </a:lnTo>
                </a:path>
              </a:pathLst>
            </a:custGeom>
            <a:noFill/>
            <a:ln w="25400" cap="rnd">
              <a:solidFill>
                <a:srgbClr val="FF00FF"/>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grpSp>
      <p:sp>
        <p:nvSpPr>
          <p:cNvPr id="88088" name="Freeform 65"/>
          <p:cNvSpPr>
            <a:spLocks/>
          </p:cNvSpPr>
          <p:nvPr/>
        </p:nvSpPr>
        <p:spPr bwMode="auto">
          <a:xfrm>
            <a:off x="1398588" y="5083175"/>
            <a:ext cx="6097587" cy="512763"/>
          </a:xfrm>
          <a:custGeom>
            <a:avLst/>
            <a:gdLst>
              <a:gd name="T0" fmla="*/ 0 w 3841"/>
              <a:gd name="T1" fmla="*/ 2147483647 h 323"/>
              <a:gd name="T2" fmla="*/ 2147483647 w 3841"/>
              <a:gd name="T3" fmla="*/ 2147483647 h 323"/>
              <a:gd name="T4" fmla="*/ 2147483647 w 3841"/>
              <a:gd name="T5" fmla="*/ 2147483647 h 323"/>
              <a:gd name="T6" fmla="*/ 2147483647 w 3841"/>
              <a:gd name="T7" fmla="*/ 2147483647 h 323"/>
              <a:gd name="T8" fmla="*/ 2147483647 w 3841"/>
              <a:gd name="T9" fmla="*/ 2147483647 h 323"/>
              <a:gd name="T10" fmla="*/ 2147483647 w 3841"/>
              <a:gd name="T11" fmla="*/ 2147483647 h 323"/>
              <a:gd name="T12" fmla="*/ 2147483647 w 3841"/>
              <a:gd name="T13" fmla="*/ 2147483647 h 323"/>
              <a:gd name="T14" fmla="*/ 2147483647 w 3841"/>
              <a:gd name="T15" fmla="*/ 0 h 323"/>
              <a:gd name="T16" fmla="*/ 2147483647 w 3841"/>
              <a:gd name="T17" fmla="*/ 2147483647 h 323"/>
              <a:gd name="T18" fmla="*/ 2147483647 w 3841"/>
              <a:gd name="T19" fmla="*/ 2147483647 h 323"/>
              <a:gd name="T20" fmla="*/ 2147483647 w 3841"/>
              <a:gd name="T21" fmla="*/ 2147483647 h 323"/>
              <a:gd name="T22" fmla="*/ 2147483647 w 3841"/>
              <a:gd name="T23" fmla="*/ 2147483647 h 323"/>
              <a:gd name="T24" fmla="*/ 2147483647 w 3841"/>
              <a:gd name="T25" fmla="*/ 2147483647 h 323"/>
              <a:gd name="T26" fmla="*/ 2147483647 w 3841"/>
              <a:gd name="T27" fmla="*/ 2147483647 h 323"/>
              <a:gd name="T28" fmla="*/ 2147483647 w 3841"/>
              <a:gd name="T29" fmla="*/ 2147483647 h 323"/>
              <a:gd name="T30" fmla="*/ 2147483647 w 3841"/>
              <a:gd name="T31" fmla="*/ 2147483647 h 323"/>
              <a:gd name="T32" fmla="*/ 2147483647 w 3841"/>
              <a:gd name="T33" fmla="*/ 2147483647 h 323"/>
              <a:gd name="T34" fmla="*/ 2147483647 w 3841"/>
              <a:gd name="T35" fmla="*/ 2147483647 h 323"/>
              <a:gd name="T36" fmla="*/ 2147483647 w 3841"/>
              <a:gd name="T37" fmla="*/ 2147483647 h 323"/>
              <a:gd name="T38" fmla="*/ 2147483647 w 3841"/>
              <a:gd name="T39" fmla="*/ 2147483647 h 323"/>
              <a:gd name="T40" fmla="*/ 2147483647 w 3841"/>
              <a:gd name="T41" fmla="*/ 2147483647 h 323"/>
              <a:gd name="T42" fmla="*/ 2147483647 w 3841"/>
              <a:gd name="T43" fmla="*/ 2147483647 h 323"/>
              <a:gd name="T44" fmla="*/ 2147483647 w 3841"/>
              <a:gd name="T45" fmla="*/ 2147483647 h 323"/>
              <a:gd name="T46" fmla="*/ 2147483647 w 3841"/>
              <a:gd name="T47" fmla="*/ 2147483647 h 323"/>
              <a:gd name="T48" fmla="*/ 2147483647 w 3841"/>
              <a:gd name="T49" fmla="*/ 2147483647 h 323"/>
              <a:gd name="T50" fmla="*/ 2147483647 w 3841"/>
              <a:gd name="T51" fmla="*/ 2147483647 h 323"/>
              <a:gd name="T52" fmla="*/ 2147483647 w 3841"/>
              <a:gd name="T53" fmla="*/ 2147483647 h 323"/>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3841"/>
              <a:gd name="T82" fmla="*/ 0 h 323"/>
              <a:gd name="T83" fmla="*/ 3841 w 3841"/>
              <a:gd name="T84" fmla="*/ 323 h 323"/>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3841" h="323">
                <a:moveTo>
                  <a:pt x="0" y="162"/>
                </a:moveTo>
                <a:lnTo>
                  <a:pt x="479" y="162"/>
                </a:lnTo>
                <a:lnTo>
                  <a:pt x="479" y="46"/>
                </a:lnTo>
                <a:lnTo>
                  <a:pt x="538" y="49"/>
                </a:lnTo>
                <a:lnTo>
                  <a:pt x="538" y="162"/>
                </a:lnTo>
                <a:lnTo>
                  <a:pt x="959" y="162"/>
                </a:lnTo>
                <a:lnTo>
                  <a:pt x="959" y="3"/>
                </a:lnTo>
                <a:lnTo>
                  <a:pt x="1017" y="0"/>
                </a:lnTo>
                <a:lnTo>
                  <a:pt x="1017" y="162"/>
                </a:lnTo>
                <a:lnTo>
                  <a:pt x="1438" y="162"/>
                </a:lnTo>
                <a:lnTo>
                  <a:pt x="1438" y="43"/>
                </a:lnTo>
                <a:lnTo>
                  <a:pt x="1497" y="43"/>
                </a:lnTo>
                <a:lnTo>
                  <a:pt x="1497" y="162"/>
                </a:lnTo>
                <a:lnTo>
                  <a:pt x="1920" y="162"/>
                </a:lnTo>
                <a:lnTo>
                  <a:pt x="2399" y="162"/>
                </a:lnTo>
                <a:lnTo>
                  <a:pt x="2399" y="282"/>
                </a:lnTo>
                <a:lnTo>
                  <a:pt x="2458" y="282"/>
                </a:lnTo>
                <a:lnTo>
                  <a:pt x="2458" y="162"/>
                </a:lnTo>
                <a:lnTo>
                  <a:pt x="2879" y="162"/>
                </a:lnTo>
                <a:lnTo>
                  <a:pt x="2879" y="322"/>
                </a:lnTo>
                <a:lnTo>
                  <a:pt x="2937" y="322"/>
                </a:lnTo>
                <a:lnTo>
                  <a:pt x="2937" y="162"/>
                </a:lnTo>
                <a:lnTo>
                  <a:pt x="3358" y="162"/>
                </a:lnTo>
                <a:lnTo>
                  <a:pt x="3358" y="278"/>
                </a:lnTo>
                <a:lnTo>
                  <a:pt x="3418" y="278"/>
                </a:lnTo>
                <a:lnTo>
                  <a:pt x="3418" y="162"/>
                </a:lnTo>
                <a:lnTo>
                  <a:pt x="3840" y="162"/>
                </a:lnTo>
              </a:path>
            </a:pathLst>
          </a:custGeom>
          <a:noFill/>
          <a:ln w="25400" cap="rnd">
            <a:solidFill>
              <a:srgbClr val="003366"/>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88089" name="Freeform 66"/>
          <p:cNvSpPr>
            <a:spLocks/>
          </p:cNvSpPr>
          <p:nvPr/>
        </p:nvSpPr>
        <p:spPr bwMode="auto">
          <a:xfrm>
            <a:off x="1398588" y="4119563"/>
            <a:ext cx="6097587" cy="515937"/>
          </a:xfrm>
          <a:custGeom>
            <a:avLst/>
            <a:gdLst>
              <a:gd name="T0" fmla="*/ 0 w 3841"/>
              <a:gd name="T1" fmla="*/ 2147483647 h 325"/>
              <a:gd name="T2" fmla="*/ 2147483647 w 3841"/>
              <a:gd name="T3" fmla="*/ 2147483647 h 325"/>
              <a:gd name="T4" fmla="*/ 2147483647 w 3841"/>
              <a:gd name="T5" fmla="*/ 2147483647 h 325"/>
              <a:gd name="T6" fmla="*/ 2147483647 w 3841"/>
              <a:gd name="T7" fmla="*/ 2147483647 h 325"/>
              <a:gd name="T8" fmla="*/ 2147483647 w 3841"/>
              <a:gd name="T9" fmla="*/ 2147483647 h 325"/>
              <a:gd name="T10" fmla="*/ 2147483647 w 3841"/>
              <a:gd name="T11" fmla="*/ 2147483647 h 325"/>
              <a:gd name="T12" fmla="*/ 2147483647 w 3841"/>
              <a:gd name="T13" fmla="*/ 2147483647 h 325"/>
              <a:gd name="T14" fmla="*/ 2147483647 w 3841"/>
              <a:gd name="T15" fmla="*/ 2147483647 h 325"/>
              <a:gd name="T16" fmla="*/ 2147483647 w 3841"/>
              <a:gd name="T17" fmla="*/ 2147483647 h 325"/>
              <a:gd name="T18" fmla="*/ 2147483647 w 3841"/>
              <a:gd name="T19" fmla="*/ 0 h 325"/>
              <a:gd name="T20" fmla="*/ 2147483647 w 3841"/>
              <a:gd name="T21" fmla="*/ 0 h 325"/>
              <a:gd name="T22" fmla="*/ 2147483647 w 3841"/>
              <a:gd name="T23" fmla="*/ 2147483647 h 325"/>
              <a:gd name="T24" fmla="*/ 2147483647 w 3841"/>
              <a:gd name="T25" fmla="*/ 2147483647 h 325"/>
              <a:gd name="T26" fmla="*/ 2147483647 w 3841"/>
              <a:gd name="T27" fmla="*/ 2147483647 h 325"/>
              <a:gd name="T28" fmla="*/ 2147483647 w 3841"/>
              <a:gd name="T29" fmla="*/ 2147483647 h 325"/>
              <a:gd name="T30" fmla="*/ 2147483647 w 3841"/>
              <a:gd name="T31" fmla="*/ 2147483647 h 325"/>
              <a:gd name="T32" fmla="*/ 2147483647 w 3841"/>
              <a:gd name="T33" fmla="*/ 2147483647 h 325"/>
              <a:gd name="T34" fmla="*/ 2147483647 w 3841"/>
              <a:gd name="T35" fmla="*/ 2147483647 h 325"/>
              <a:gd name="T36" fmla="*/ 2147483647 w 3841"/>
              <a:gd name="T37" fmla="*/ 2147483647 h 325"/>
              <a:gd name="T38" fmla="*/ 2147483647 w 3841"/>
              <a:gd name="T39" fmla="*/ 2147483647 h 325"/>
              <a:gd name="T40" fmla="*/ 2147483647 w 3841"/>
              <a:gd name="T41" fmla="*/ 2147483647 h 325"/>
              <a:gd name="T42" fmla="*/ 2147483647 w 3841"/>
              <a:gd name="T43" fmla="*/ 2147483647 h 325"/>
              <a:gd name="T44" fmla="*/ 2147483647 w 3841"/>
              <a:gd name="T45" fmla="*/ 2147483647 h 325"/>
              <a:gd name="T46" fmla="*/ 2147483647 w 3841"/>
              <a:gd name="T47" fmla="*/ 2147483647 h 325"/>
              <a:gd name="T48" fmla="*/ 2147483647 w 3841"/>
              <a:gd name="T49" fmla="*/ 2147483647 h 325"/>
              <a:gd name="T50" fmla="*/ 2147483647 w 3841"/>
              <a:gd name="T51" fmla="*/ 2147483647 h 325"/>
              <a:gd name="T52" fmla="*/ 2147483647 w 3841"/>
              <a:gd name="T53" fmla="*/ 2147483647 h 325"/>
              <a:gd name="T54" fmla="*/ 2147483647 w 3841"/>
              <a:gd name="T55" fmla="*/ 2147483647 h 325"/>
              <a:gd name="T56" fmla="*/ 2147483647 w 3841"/>
              <a:gd name="T57" fmla="*/ 2147483647 h 325"/>
              <a:gd name="T58" fmla="*/ 2147483647 w 3841"/>
              <a:gd name="T59" fmla="*/ 2147483647 h 325"/>
              <a:gd name="T60" fmla="*/ 2147483647 w 3841"/>
              <a:gd name="T61" fmla="*/ 2147483647 h 325"/>
              <a:gd name="T62" fmla="*/ 2147483647 w 3841"/>
              <a:gd name="T63" fmla="*/ 2147483647 h 325"/>
              <a:gd name="T64" fmla="*/ 2147483647 w 3841"/>
              <a:gd name="T65" fmla="*/ 2147483647 h 325"/>
              <a:gd name="T66" fmla="*/ 2147483647 w 3841"/>
              <a:gd name="T67" fmla="*/ 2147483647 h 325"/>
              <a:gd name="T68" fmla="*/ 2147483647 w 3841"/>
              <a:gd name="T69" fmla="*/ 2147483647 h 325"/>
              <a:gd name="T70" fmla="*/ 2147483647 w 3841"/>
              <a:gd name="T71" fmla="*/ 2147483647 h 325"/>
              <a:gd name="T72" fmla="*/ 2147483647 w 3841"/>
              <a:gd name="T73" fmla="*/ 2147483647 h 325"/>
              <a:gd name="T74" fmla="*/ 2147483647 w 3841"/>
              <a:gd name="T75" fmla="*/ 2147483647 h 325"/>
              <a:gd name="T76" fmla="*/ 2147483647 w 3841"/>
              <a:gd name="T77" fmla="*/ 2147483647 h 325"/>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w 3841"/>
              <a:gd name="T118" fmla="*/ 0 h 325"/>
              <a:gd name="T119" fmla="*/ 3841 w 3841"/>
              <a:gd name="T120" fmla="*/ 325 h 325"/>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T117" t="T118" r="T119" b="T120"/>
            <a:pathLst>
              <a:path w="3841" h="325">
                <a:moveTo>
                  <a:pt x="0" y="162"/>
                </a:moveTo>
                <a:lnTo>
                  <a:pt x="287" y="85"/>
                </a:lnTo>
                <a:lnTo>
                  <a:pt x="364" y="64"/>
                </a:lnTo>
                <a:lnTo>
                  <a:pt x="447" y="47"/>
                </a:lnTo>
                <a:lnTo>
                  <a:pt x="533" y="33"/>
                </a:lnTo>
                <a:lnTo>
                  <a:pt x="619" y="21"/>
                </a:lnTo>
                <a:lnTo>
                  <a:pt x="711" y="11"/>
                </a:lnTo>
                <a:lnTo>
                  <a:pt x="725" y="9"/>
                </a:lnTo>
                <a:lnTo>
                  <a:pt x="817" y="4"/>
                </a:lnTo>
                <a:lnTo>
                  <a:pt x="910" y="0"/>
                </a:lnTo>
                <a:lnTo>
                  <a:pt x="1004" y="0"/>
                </a:lnTo>
                <a:lnTo>
                  <a:pt x="1097" y="4"/>
                </a:lnTo>
                <a:lnTo>
                  <a:pt x="1191" y="9"/>
                </a:lnTo>
                <a:lnTo>
                  <a:pt x="1204" y="11"/>
                </a:lnTo>
                <a:lnTo>
                  <a:pt x="1295" y="21"/>
                </a:lnTo>
                <a:lnTo>
                  <a:pt x="1385" y="33"/>
                </a:lnTo>
                <a:lnTo>
                  <a:pt x="1472" y="47"/>
                </a:lnTo>
                <a:lnTo>
                  <a:pt x="1550" y="64"/>
                </a:lnTo>
                <a:lnTo>
                  <a:pt x="1630" y="85"/>
                </a:lnTo>
                <a:lnTo>
                  <a:pt x="1920" y="162"/>
                </a:lnTo>
                <a:lnTo>
                  <a:pt x="2207" y="240"/>
                </a:lnTo>
                <a:lnTo>
                  <a:pt x="2284" y="259"/>
                </a:lnTo>
                <a:lnTo>
                  <a:pt x="2367" y="276"/>
                </a:lnTo>
                <a:lnTo>
                  <a:pt x="2453" y="290"/>
                </a:lnTo>
                <a:lnTo>
                  <a:pt x="2541" y="302"/>
                </a:lnTo>
                <a:lnTo>
                  <a:pt x="2631" y="312"/>
                </a:lnTo>
                <a:lnTo>
                  <a:pt x="2645" y="314"/>
                </a:lnTo>
                <a:lnTo>
                  <a:pt x="2738" y="320"/>
                </a:lnTo>
                <a:lnTo>
                  <a:pt x="2830" y="324"/>
                </a:lnTo>
                <a:lnTo>
                  <a:pt x="2924" y="324"/>
                </a:lnTo>
                <a:lnTo>
                  <a:pt x="3017" y="320"/>
                </a:lnTo>
                <a:lnTo>
                  <a:pt x="3111" y="314"/>
                </a:lnTo>
                <a:lnTo>
                  <a:pt x="3124" y="312"/>
                </a:lnTo>
                <a:lnTo>
                  <a:pt x="3215" y="302"/>
                </a:lnTo>
                <a:lnTo>
                  <a:pt x="3306" y="290"/>
                </a:lnTo>
                <a:lnTo>
                  <a:pt x="3392" y="276"/>
                </a:lnTo>
                <a:lnTo>
                  <a:pt x="3472" y="259"/>
                </a:lnTo>
                <a:lnTo>
                  <a:pt x="3550" y="240"/>
                </a:lnTo>
                <a:lnTo>
                  <a:pt x="3840" y="162"/>
                </a:lnTo>
              </a:path>
            </a:pathLst>
          </a:custGeom>
          <a:noFill/>
          <a:ln w="25400" cap="rnd">
            <a:solidFill>
              <a:srgbClr val="FF0000"/>
            </a:solidFill>
            <a:round/>
            <a:headEnd type="none" w="sm" len="sm"/>
            <a:tailEnd type="none" w="sm" len="sm"/>
          </a:ln>
          <a:extLst>
            <a:ext uri="{909E8E84-426E-40dd-AFC4-6F175D3DCCD1}">
              <a14:hiddenFill xmlns="" xmlns:a14="http://schemas.microsoft.com/office/drawing/2010/main">
                <a:solidFill>
                  <a:srgbClr val="FFFFFF"/>
                </a:solidFill>
              </a14:hiddenFill>
            </a:ext>
          </a:extLst>
        </p:spPr>
        <p:txBody>
          <a:bodyPr/>
          <a:lstStyle/>
          <a:p>
            <a:endParaRPr lang="en-US"/>
          </a:p>
        </p:txBody>
      </p:sp>
      <p:sp>
        <p:nvSpPr>
          <p:cNvPr id="111683" name="Rectangle 67"/>
          <p:cNvSpPr>
            <a:spLocks noChangeArrowheads="1"/>
          </p:cNvSpPr>
          <p:nvPr/>
        </p:nvSpPr>
        <p:spPr bwMode="auto">
          <a:xfrm>
            <a:off x="925513" y="4094163"/>
            <a:ext cx="442429" cy="462307"/>
          </a:xfrm>
          <a:prstGeom prst="rect">
            <a:avLst/>
          </a:prstGeom>
          <a:noFill/>
          <a:ln w="9525">
            <a:noFill/>
            <a:miter lim="800000"/>
            <a:headEnd/>
            <a:tailEnd/>
          </a:ln>
          <a:effectLst/>
        </p:spPr>
        <p:txBody>
          <a:bodyPr wrap="none" lIns="92075" tIns="46038" rIns="92075" bIns="46038">
            <a:spAutoFit/>
          </a:bodyPr>
          <a:lstStyle/>
          <a:p>
            <a:pPr defTabSz="762000" eaLnBrk="0" hangingPunct="0">
              <a:defRPr/>
            </a:pPr>
            <a:r>
              <a:rPr kumimoji="1" lang="en-US" altLang="zh-CN" sz="2400" b="1" dirty="0">
                <a:effectLst>
                  <a:outerShdw blurRad="38100" dist="38100" dir="2700000" algn="tl">
                    <a:srgbClr val="C0C0C0"/>
                  </a:outerShdw>
                </a:effectLst>
                <a:latin typeface="Arial Black" pitchFamily="34" charset="0"/>
                <a:ea typeface="宋体" charset="-122"/>
              </a:rPr>
              <a:t>A</a:t>
            </a:r>
          </a:p>
        </p:txBody>
      </p:sp>
      <p:sp>
        <p:nvSpPr>
          <p:cNvPr id="111684" name="Rectangle 68"/>
          <p:cNvSpPr>
            <a:spLocks noChangeArrowheads="1"/>
          </p:cNvSpPr>
          <p:nvPr/>
        </p:nvSpPr>
        <p:spPr bwMode="auto">
          <a:xfrm>
            <a:off x="925513" y="4630738"/>
            <a:ext cx="429605" cy="462307"/>
          </a:xfrm>
          <a:prstGeom prst="rect">
            <a:avLst/>
          </a:prstGeom>
          <a:noFill/>
          <a:ln w="9525">
            <a:noFill/>
            <a:miter lim="800000"/>
            <a:headEnd/>
            <a:tailEnd/>
          </a:ln>
          <a:effectLst/>
        </p:spPr>
        <p:txBody>
          <a:bodyPr wrap="none" lIns="92075" tIns="46038" rIns="92075" bIns="46038">
            <a:spAutoFit/>
          </a:bodyPr>
          <a:lstStyle/>
          <a:p>
            <a:pPr defTabSz="762000" eaLnBrk="0" hangingPunct="0">
              <a:defRPr/>
            </a:pPr>
            <a:r>
              <a:rPr kumimoji="1" lang="en-US" altLang="zh-CN" sz="2400" b="1" dirty="0">
                <a:effectLst>
                  <a:outerShdw blurRad="38100" dist="38100" dir="2700000" algn="tl">
                    <a:srgbClr val="C0C0C0"/>
                  </a:outerShdw>
                </a:effectLst>
                <a:latin typeface="Arial Black" pitchFamily="34" charset="0"/>
                <a:ea typeface="宋体" charset="-122"/>
              </a:rPr>
              <a:t>B</a:t>
            </a:r>
          </a:p>
        </p:txBody>
      </p:sp>
      <p:sp>
        <p:nvSpPr>
          <p:cNvPr id="111685" name="Rectangle 69"/>
          <p:cNvSpPr>
            <a:spLocks noChangeArrowheads="1"/>
          </p:cNvSpPr>
          <p:nvPr/>
        </p:nvSpPr>
        <p:spPr bwMode="auto">
          <a:xfrm>
            <a:off x="925513" y="5100638"/>
            <a:ext cx="429605" cy="462307"/>
          </a:xfrm>
          <a:prstGeom prst="rect">
            <a:avLst/>
          </a:prstGeom>
          <a:noFill/>
          <a:ln w="9525">
            <a:noFill/>
            <a:miter lim="800000"/>
            <a:headEnd/>
            <a:tailEnd/>
          </a:ln>
          <a:effectLst/>
        </p:spPr>
        <p:txBody>
          <a:bodyPr wrap="none" lIns="92075" tIns="46038" rIns="92075" bIns="46038">
            <a:spAutoFit/>
          </a:bodyPr>
          <a:lstStyle/>
          <a:p>
            <a:pPr defTabSz="762000" eaLnBrk="0" hangingPunct="0">
              <a:defRPr/>
            </a:pPr>
            <a:r>
              <a:rPr kumimoji="1" lang="en-US" altLang="zh-CN" sz="2400" b="1">
                <a:effectLst>
                  <a:outerShdw blurRad="38100" dist="38100" dir="2700000" algn="tl">
                    <a:srgbClr val="C0C0C0"/>
                  </a:outerShdw>
                </a:effectLst>
                <a:latin typeface="Arial Black" pitchFamily="34" charset="0"/>
                <a:ea typeface="宋体" charset="-122"/>
              </a:rPr>
              <a:t>C</a:t>
            </a:r>
          </a:p>
        </p:txBody>
      </p:sp>
      <p:sp>
        <p:nvSpPr>
          <p:cNvPr id="111686" name="Rectangle 70"/>
          <p:cNvSpPr>
            <a:spLocks noChangeArrowheads="1"/>
          </p:cNvSpPr>
          <p:nvPr/>
        </p:nvSpPr>
        <p:spPr bwMode="auto">
          <a:xfrm>
            <a:off x="925513" y="5568950"/>
            <a:ext cx="429605" cy="462307"/>
          </a:xfrm>
          <a:prstGeom prst="rect">
            <a:avLst/>
          </a:prstGeom>
          <a:noFill/>
          <a:ln w="9525">
            <a:noFill/>
            <a:miter lim="800000"/>
            <a:headEnd/>
            <a:tailEnd/>
          </a:ln>
          <a:effectLst/>
        </p:spPr>
        <p:txBody>
          <a:bodyPr wrap="none" lIns="92075" tIns="46038" rIns="92075" bIns="46038">
            <a:spAutoFit/>
          </a:bodyPr>
          <a:lstStyle/>
          <a:p>
            <a:pPr defTabSz="762000" eaLnBrk="0" hangingPunct="0">
              <a:defRPr/>
            </a:pPr>
            <a:r>
              <a:rPr kumimoji="1" lang="en-US" altLang="zh-CN" sz="2400" b="1">
                <a:effectLst>
                  <a:outerShdw blurRad="38100" dist="38100" dir="2700000" algn="tl">
                    <a:srgbClr val="C0C0C0"/>
                  </a:outerShdw>
                </a:effectLst>
                <a:latin typeface="Arial Black" pitchFamily="34" charset="0"/>
                <a:ea typeface="宋体" charset="-122"/>
              </a:rPr>
              <a:t>D</a:t>
            </a:r>
          </a:p>
        </p:txBody>
      </p:sp>
      <p:sp>
        <p:nvSpPr>
          <p:cNvPr id="88094" name="Rectangle 71"/>
          <p:cNvSpPr>
            <a:spLocks noChangeArrowheads="1"/>
          </p:cNvSpPr>
          <p:nvPr/>
        </p:nvSpPr>
        <p:spPr bwMode="auto">
          <a:xfrm>
            <a:off x="1306513" y="4422775"/>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8095" name="Rectangle 72"/>
          <p:cNvSpPr>
            <a:spLocks noChangeArrowheads="1"/>
          </p:cNvSpPr>
          <p:nvPr/>
        </p:nvSpPr>
        <p:spPr bwMode="auto">
          <a:xfrm>
            <a:off x="1382713" y="5429250"/>
            <a:ext cx="184150" cy="457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nchor="ctr"/>
          <a:lstStyle/>
          <a:p>
            <a:endParaRPr lang="zh-CN" altLang="en-US"/>
          </a:p>
        </p:txBody>
      </p:sp>
      <p:sp>
        <p:nvSpPr>
          <p:cNvPr id="88096" name="Line 73"/>
          <p:cNvSpPr>
            <a:spLocks noChangeShapeType="1"/>
          </p:cNvSpPr>
          <p:nvPr/>
        </p:nvSpPr>
        <p:spPr bwMode="auto">
          <a:xfrm>
            <a:off x="1504950" y="2797175"/>
            <a:ext cx="960438" cy="0"/>
          </a:xfrm>
          <a:prstGeom prst="line">
            <a:avLst/>
          </a:prstGeom>
          <a:noFill/>
          <a:ln w="50800">
            <a:solidFill>
              <a:srgbClr val="800000"/>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88097" name="Line 74"/>
          <p:cNvSpPr>
            <a:spLocks noChangeShapeType="1"/>
          </p:cNvSpPr>
          <p:nvPr/>
        </p:nvSpPr>
        <p:spPr bwMode="auto">
          <a:xfrm>
            <a:off x="3835400" y="2797175"/>
            <a:ext cx="1098550" cy="4763"/>
          </a:xfrm>
          <a:prstGeom prst="line">
            <a:avLst/>
          </a:prstGeom>
          <a:noFill/>
          <a:ln w="50800">
            <a:solidFill>
              <a:srgbClr val="800000"/>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88098" name="Line 75"/>
          <p:cNvSpPr>
            <a:spLocks noChangeShapeType="1"/>
          </p:cNvSpPr>
          <p:nvPr/>
        </p:nvSpPr>
        <p:spPr bwMode="auto">
          <a:xfrm>
            <a:off x="6580188" y="2797175"/>
            <a:ext cx="1096962" cy="0"/>
          </a:xfrm>
          <a:prstGeom prst="line">
            <a:avLst/>
          </a:prstGeom>
          <a:noFill/>
          <a:ln w="50800">
            <a:solidFill>
              <a:srgbClr val="800000"/>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88099" name="Line 76"/>
          <p:cNvSpPr>
            <a:spLocks noChangeShapeType="1"/>
          </p:cNvSpPr>
          <p:nvPr/>
        </p:nvSpPr>
        <p:spPr bwMode="auto">
          <a:xfrm>
            <a:off x="6977063" y="2201863"/>
            <a:ext cx="3175" cy="549275"/>
          </a:xfrm>
          <a:prstGeom prst="line">
            <a:avLst/>
          </a:prstGeom>
          <a:noFill/>
          <a:ln w="25399">
            <a:solidFill>
              <a:srgbClr val="FFFF00"/>
            </a:solidFill>
            <a:round/>
            <a:headEnd type="none" w="sm" len="sm"/>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88100" name="Line 77"/>
          <p:cNvSpPr>
            <a:spLocks noChangeShapeType="1"/>
          </p:cNvSpPr>
          <p:nvPr/>
        </p:nvSpPr>
        <p:spPr bwMode="auto">
          <a:xfrm>
            <a:off x="4495800" y="2249488"/>
            <a:ext cx="3175" cy="466725"/>
          </a:xfrm>
          <a:prstGeom prst="line">
            <a:avLst/>
          </a:prstGeom>
          <a:noFill/>
          <a:ln w="25399">
            <a:solidFill>
              <a:srgbClr val="FFFF00"/>
            </a:solidFill>
            <a:round/>
            <a:headEnd type="none" w="sm" len="sm"/>
            <a:tailEnd type="stealth" w="med" len="med"/>
          </a:ln>
          <a:extLst>
            <a:ext uri="{909E8E84-426E-40dd-AFC4-6F175D3DCCD1}">
              <a14:hiddenFill xmlns="" xmlns:a14="http://schemas.microsoft.com/office/drawing/2010/main">
                <a:noFill/>
              </a14:hiddenFill>
            </a:ext>
          </a:extLst>
        </p:spPr>
        <p:txBody>
          <a:bodyPr wrap="none" anchor="ctr"/>
          <a:lstStyle/>
          <a:p>
            <a:endParaRPr lang="en-US"/>
          </a:p>
        </p:txBody>
      </p:sp>
      <p:sp>
        <p:nvSpPr>
          <p:cNvPr id="88101" name="Line 78"/>
          <p:cNvSpPr>
            <a:spLocks noChangeShapeType="1"/>
          </p:cNvSpPr>
          <p:nvPr/>
        </p:nvSpPr>
        <p:spPr bwMode="auto">
          <a:xfrm>
            <a:off x="3152775" y="1730375"/>
            <a:ext cx="0" cy="611188"/>
          </a:xfrm>
          <a:prstGeom prst="line">
            <a:avLst/>
          </a:prstGeom>
          <a:noFill/>
          <a:ln w="50800">
            <a:solidFill>
              <a:srgbClr val="800000"/>
            </a:solidFill>
            <a:round/>
            <a:headEnd type="none" w="sm" len="sm"/>
            <a:tailEnd type="stealth" w="med" len="lg"/>
          </a:ln>
          <a:extLst>
            <a:ext uri="{909E8E84-426E-40dd-AFC4-6F175D3DCCD1}">
              <a14:hiddenFill xmlns="" xmlns:a14="http://schemas.microsoft.com/office/drawing/2010/main">
                <a:noFill/>
              </a14:hiddenFill>
            </a:ext>
          </a:extLst>
        </p:spPr>
        <p:txBody>
          <a:bodyPr wrap="none" anchor="ctr"/>
          <a:lstStyle/>
          <a:p>
            <a:endParaRPr lang="en-US"/>
          </a:p>
        </p:txBody>
      </p:sp>
      <p:sp>
        <p:nvSpPr>
          <p:cNvPr id="111695" name="Rectangle 79"/>
          <p:cNvSpPr>
            <a:spLocks noChangeArrowheads="1"/>
          </p:cNvSpPr>
          <p:nvPr/>
        </p:nvSpPr>
        <p:spPr bwMode="auto">
          <a:xfrm>
            <a:off x="261938" y="2538413"/>
            <a:ext cx="1187450" cy="457200"/>
          </a:xfrm>
          <a:prstGeom prst="rect">
            <a:avLst/>
          </a:prstGeom>
          <a:noFill/>
          <a:ln w="9525">
            <a:noFill/>
            <a:miter lim="800000"/>
            <a:headEnd/>
            <a:tailEnd/>
          </a:ln>
          <a:effectLst/>
        </p:spPr>
        <p:txBody>
          <a:bodyPr lIns="92075" tIns="46038" rIns="92075" bIns="46038">
            <a:spAutoFit/>
          </a:bodyPr>
          <a:lstStyle/>
          <a:p>
            <a:pPr algn="ctr" defTabSz="762000" eaLnBrk="0" hangingPunct="0">
              <a:lnSpc>
                <a:spcPct val="60000"/>
              </a:lnSpc>
              <a:defRPr/>
            </a:pPr>
            <a:r>
              <a:rPr kumimoji="1" lang="en-US" altLang="zh-CN" sz="2000" b="1">
                <a:effectLst>
                  <a:outerShdw blurRad="38100" dist="38100" dir="2700000" algn="tl">
                    <a:srgbClr val="C0C0C0"/>
                  </a:outerShdw>
                </a:effectLst>
                <a:latin typeface="Arial Narrow" pitchFamily="34" charset="0"/>
              </a:rPr>
              <a:t>Analog voice</a:t>
            </a:r>
          </a:p>
        </p:txBody>
      </p:sp>
      <p:sp>
        <p:nvSpPr>
          <p:cNvPr id="111696" name="Rectangle 80"/>
          <p:cNvSpPr>
            <a:spLocks noChangeArrowheads="1"/>
          </p:cNvSpPr>
          <p:nvPr/>
        </p:nvSpPr>
        <p:spPr bwMode="auto">
          <a:xfrm>
            <a:off x="2541588" y="1374775"/>
            <a:ext cx="1206500" cy="274638"/>
          </a:xfrm>
          <a:prstGeom prst="rect">
            <a:avLst/>
          </a:prstGeom>
          <a:noFill/>
          <a:ln w="9525">
            <a:noFill/>
            <a:miter lim="800000"/>
            <a:headEnd/>
            <a:tailEnd/>
          </a:ln>
          <a:effectLst/>
        </p:spPr>
        <p:txBody>
          <a:bodyPr lIns="92075" tIns="46038" rIns="92075" bIns="46038">
            <a:spAutoFit/>
          </a:bodyPr>
          <a:lstStyle/>
          <a:p>
            <a:pPr algn="ctr" defTabSz="762000" eaLnBrk="0" hangingPunct="0">
              <a:lnSpc>
                <a:spcPct val="60000"/>
              </a:lnSpc>
              <a:defRPr/>
            </a:pPr>
            <a:r>
              <a:rPr kumimoji="1" lang="en-US" altLang="zh-CN" sz="2000" b="1">
                <a:effectLst>
                  <a:outerShdw blurRad="38100" dist="38100" dir="2700000" algn="tl">
                    <a:srgbClr val="C0C0C0"/>
                  </a:outerShdw>
                </a:effectLst>
                <a:latin typeface="Arial Narrow" pitchFamily="34" charset="0"/>
              </a:rPr>
              <a:t>clock</a:t>
            </a:r>
          </a:p>
        </p:txBody>
      </p:sp>
      <p:sp>
        <p:nvSpPr>
          <p:cNvPr id="111697" name="Rectangle 81"/>
          <p:cNvSpPr>
            <a:spLocks noChangeArrowheads="1"/>
          </p:cNvSpPr>
          <p:nvPr/>
        </p:nvSpPr>
        <p:spPr bwMode="auto">
          <a:xfrm>
            <a:off x="3806825" y="1919288"/>
            <a:ext cx="1795463" cy="274637"/>
          </a:xfrm>
          <a:prstGeom prst="rect">
            <a:avLst/>
          </a:prstGeom>
          <a:noFill/>
          <a:ln w="9525">
            <a:noFill/>
            <a:miter lim="800000"/>
            <a:headEnd/>
            <a:tailEnd/>
          </a:ln>
          <a:effectLst/>
        </p:spPr>
        <p:txBody>
          <a:bodyPr lIns="92075" tIns="46038" rIns="92075" bIns="46038">
            <a:spAutoFit/>
          </a:bodyPr>
          <a:lstStyle/>
          <a:p>
            <a:pPr algn="ctr" defTabSz="762000" eaLnBrk="0" hangingPunct="0">
              <a:lnSpc>
                <a:spcPct val="60000"/>
              </a:lnSpc>
              <a:defRPr/>
            </a:pPr>
            <a:r>
              <a:rPr kumimoji="1" lang="en-US" altLang="zh-CN" sz="2000" b="1">
                <a:effectLst>
                  <a:outerShdw blurRad="38100" dist="38100" dir="2700000" algn="tl">
                    <a:srgbClr val="C0C0C0"/>
                  </a:outerShdw>
                </a:effectLst>
                <a:latin typeface="Arial Narrow" pitchFamily="34" charset="0"/>
              </a:rPr>
              <a:t>PAM signal</a:t>
            </a:r>
          </a:p>
        </p:txBody>
      </p:sp>
      <p:sp>
        <p:nvSpPr>
          <p:cNvPr id="111698" name="Rectangle 82"/>
          <p:cNvSpPr>
            <a:spLocks noChangeArrowheads="1"/>
          </p:cNvSpPr>
          <p:nvPr/>
        </p:nvSpPr>
        <p:spPr bwMode="auto">
          <a:xfrm>
            <a:off x="6199188" y="1911350"/>
            <a:ext cx="1795462" cy="274638"/>
          </a:xfrm>
          <a:prstGeom prst="rect">
            <a:avLst/>
          </a:prstGeom>
          <a:noFill/>
          <a:ln w="9525">
            <a:noFill/>
            <a:miter lim="800000"/>
            <a:headEnd/>
            <a:tailEnd/>
          </a:ln>
          <a:effectLst/>
        </p:spPr>
        <p:txBody>
          <a:bodyPr lIns="92075" tIns="46038" rIns="92075" bIns="46038">
            <a:spAutoFit/>
          </a:bodyPr>
          <a:lstStyle/>
          <a:p>
            <a:pPr algn="ctr" defTabSz="762000" eaLnBrk="0" hangingPunct="0">
              <a:lnSpc>
                <a:spcPct val="60000"/>
              </a:lnSpc>
              <a:defRPr/>
            </a:pPr>
            <a:r>
              <a:rPr kumimoji="1" lang="en-US" altLang="zh-CN" sz="2000" b="1">
                <a:effectLst>
                  <a:outerShdw blurRad="38100" dist="38100" dir="2700000" algn="tl">
                    <a:srgbClr val="C0C0C0"/>
                  </a:outerShdw>
                </a:effectLst>
                <a:latin typeface="Arial Narrow" pitchFamily="34" charset="0"/>
              </a:rPr>
              <a:t>PCM Signal</a:t>
            </a:r>
          </a:p>
        </p:txBody>
      </p:sp>
      <p:sp>
        <p:nvSpPr>
          <p:cNvPr id="88106" name="Rectangle 83"/>
          <p:cNvSpPr>
            <a:spLocks noChangeArrowheads="1"/>
          </p:cNvSpPr>
          <p:nvPr/>
        </p:nvSpPr>
        <p:spPr bwMode="auto">
          <a:xfrm>
            <a:off x="2425700" y="2346325"/>
            <a:ext cx="1435100" cy="901700"/>
          </a:xfrm>
          <a:prstGeom prst="rect">
            <a:avLst/>
          </a:prstGeom>
          <a:solidFill>
            <a:srgbClr val="808000"/>
          </a:solidFill>
          <a:ln w="12700">
            <a:solidFill>
              <a:schemeClr val="tx1"/>
            </a:solidFill>
            <a:miter lim="800000"/>
            <a:headEnd/>
            <a:tailEnd/>
          </a:ln>
          <a:effectLst>
            <a:outerShdw dist="107763" dir="2700000" algn="ctr" rotWithShape="0">
              <a:schemeClr val="bg2"/>
            </a:outerShdw>
          </a:effectLst>
        </p:spPr>
        <p:txBody>
          <a:bodyPr wrap="none" lIns="92075" tIns="46038" rIns="92075" bIns="46038" anchor="ctr"/>
          <a:lstStyle/>
          <a:p>
            <a:pPr algn="ctr" defTabSz="762000" eaLnBrk="0" hangingPunct="0">
              <a:lnSpc>
                <a:spcPct val="80000"/>
              </a:lnSpc>
            </a:pPr>
            <a:r>
              <a:rPr kumimoji="1" lang="en-US" altLang="zh-CN" sz="2000" b="1">
                <a:latin typeface="Arial Narrow" pitchFamily="34" charset="0"/>
              </a:rPr>
              <a:t>Sample</a:t>
            </a:r>
          </a:p>
        </p:txBody>
      </p:sp>
      <p:sp>
        <p:nvSpPr>
          <p:cNvPr id="88107" name="Rectangle 84"/>
          <p:cNvSpPr>
            <a:spLocks noChangeArrowheads="1"/>
          </p:cNvSpPr>
          <p:nvPr/>
        </p:nvSpPr>
        <p:spPr bwMode="auto">
          <a:xfrm>
            <a:off x="4940300" y="2346325"/>
            <a:ext cx="1663700" cy="901700"/>
          </a:xfrm>
          <a:prstGeom prst="rect">
            <a:avLst/>
          </a:prstGeom>
          <a:solidFill>
            <a:srgbClr val="808000"/>
          </a:solidFill>
          <a:ln w="12700">
            <a:solidFill>
              <a:schemeClr val="tx1"/>
            </a:solidFill>
            <a:miter lim="800000"/>
            <a:headEnd/>
            <a:tailEnd/>
          </a:ln>
          <a:effectLst>
            <a:outerShdw dist="107763" dir="2700000" algn="ctr" rotWithShape="0">
              <a:schemeClr val="bg2"/>
            </a:outerShdw>
          </a:effectLst>
        </p:spPr>
        <p:txBody>
          <a:bodyPr wrap="none" lIns="92075" tIns="46038" rIns="92075" bIns="46038" anchor="ctr"/>
          <a:lstStyle/>
          <a:p>
            <a:pPr algn="ctr" defTabSz="762000" eaLnBrk="0" hangingPunct="0">
              <a:lnSpc>
                <a:spcPct val="80000"/>
              </a:lnSpc>
            </a:pPr>
            <a:r>
              <a:rPr kumimoji="1" lang="en-US" altLang="zh-CN" sz="2000" b="1">
                <a:latin typeface="Arial Narrow" pitchFamily="34" charset="0"/>
              </a:rPr>
              <a:t>Quantify </a:t>
            </a:r>
          </a:p>
        </p:txBody>
      </p:sp>
      <p:sp>
        <p:nvSpPr>
          <p:cNvPr id="111701" name="Rectangle 85"/>
          <p:cNvSpPr>
            <a:spLocks noChangeArrowheads="1"/>
          </p:cNvSpPr>
          <p:nvPr/>
        </p:nvSpPr>
        <p:spPr bwMode="auto">
          <a:xfrm>
            <a:off x="7524750" y="2614613"/>
            <a:ext cx="1447800" cy="274637"/>
          </a:xfrm>
          <a:prstGeom prst="rect">
            <a:avLst/>
          </a:prstGeom>
          <a:noFill/>
          <a:ln w="9525">
            <a:noFill/>
            <a:miter lim="800000"/>
            <a:headEnd/>
            <a:tailEnd/>
          </a:ln>
          <a:effectLst/>
        </p:spPr>
        <p:txBody>
          <a:bodyPr lIns="92075" tIns="46038" rIns="92075" bIns="46038">
            <a:spAutoFit/>
          </a:bodyPr>
          <a:lstStyle/>
          <a:p>
            <a:pPr algn="ctr" defTabSz="762000" eaLnBrk="0" hangingPunct="0">
              <a:lnSpc>
                <a:spcPct val="60000"/>
              </a:lnSpc>
              <a:defRPr/>
            </a:pPr>
            <a:r>
              <a:rPr kumimoji="1" lang="en-US" altLang="zh-CN" sz="2000" b="1">
                <a:effectLst>
                  <a:outerShdw blurRad="38100" dist="38100" dir="2700000" algn="tl">
                    <a:srgbClr val="C0C0C0"/>
                  </a:outerShdw>
                </a:effectLst>
                <a:latin typeface="Arial Narrow" pitchFamily="34" charset="0"/>
              </a:rPr>
              <a:t>Digital Voice</a:t>
            </a:r>
          </a:p>
        </p:txBody>
      </p:sp>
      <p:sp>
        <p:nvSpPr>
          <p:cNvPr id="88109" name="日期占位符 8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D3B9066-4188-4037-8737-E831DE568D79}" type="datetime1">
              <a:rPr lang="zh-CN" altLang="en-US" smtClean="0"/>
              <a:pPr eaLnBrk="1" hangingPunct="1">
                <a:defRPr/>
              </a:pPr>
              <a:t>2020/3/23</a:t>
            </a:fld>
            <a:endParaRPr lang="en-US" altLang="zh-CN"/>
          </a:p>
        </p:txBody>
      </p:sp>
      <p:sp>
        <p:nvSpPr>
          <p:cNvPr id="2" name="矩形 1"/>
          <p:cNvSpPr/>
          <p:nvPr/>
        </p:nvSpPr>
        <p:spPr>
          <a:xfrm>
            <a:off x="3295231" y="5887142"/>
            <a:ext cx="3302256" cy="369332"/>
          </a:xfrm>
          <a:prstGeom prst="rect">
            <a:avLst/>
          </a:prstGeom>
        </p:spPr>
        <p:txBody>
          <a:bodyPr wrap="none">
            <a:spAutoFit/>
          </a:bodyPr>
          <a:lstStyle/>
          <a:p>
            <a:r>
              <a:rPr lang="en-US" altLang="zh-CN" dirty="0"/>
              <a:t>PCM</a:t>
            </a:r>
            <a:r>
              <a:rPr lang="zh-CN" altLang="en-US" dirty="0"/>
              <a:t> </a:t>
            </a:r>
            <a:r>
              <a:rPr lang="en-US" altLang="zh-CN" dirty="0"/>
              <a:t>(Pulse Code Modulation)</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89091"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3FAF53B-D915-4AC8-A454-C4E0ED375233}" type="slidenum">
              <a:rPr lang="en-US" altLang="zh-CN" smtClean="0"/>
              <a:pPr eaLnBrk="1" hangingPunct="1">
                <a:defRPr/>
              </a:pPr>
              <a:t>84</a:t>
            </a:fld>
            <a:endParaRPr lang="en-US" altLang="zh-CN"/>
          </a:p>
        </p:txBody>
      </p:sp>
      <p:pic>
        <p:nvPicPr>
          <p:cNvPr id="89092" name="Picture 5" descr="2-3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2975" y="1865313"/>
            <a:ext cx="7620000" cy="343693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9093" name="Rectangle 2"/>
          <p:cNvSpPr>
            <a:spLocks noGrp="1" noChangeArrowheads="1"/>
          </p:cNvSpPr>
          <p:nvPr>
            <p:ph type="title"/>
          </p:nvPr>
        </p:nvSpPr>
        <p:spPr/>
        <p:txBody>
          <a:bodyPr/>
          <a:lstStyle/>
          <a:p>
            <a:pPr eaLnBrk="1" hangingPunct="1"/>
            <a:r>
              <a:rPr lang="en-US" altLang="zh-CN"/>
              <a:t>Time Division Multiplexing</a:t>
            </a:r>
          </a:p>
        </p:txBody>
      </p:sp>
      <p:sp>
        <p:nvSpPr>
          <p:cNvPr id="89094" name="Rectangle 3"/>
          <p:cNvSpPr>
            <a:spLocks noGrp="1" noChangeArrowheads="1"/>
          </p:cNvSpPr>
          <p:nvPr>
            <p:ph type="body" idx="1"/>
          </p:nvPr>
        </p:nvSpPr>
        <p:spPr>
          <a:xfrm>
            <a:off x="457200" y="5640388"/>
            <a:ext cx="8229600" cy="490537"/>
          </a:xfrm>
        </p:spPr>
        <p:txBody>
          <a:bodyPr/>
          <a:lstStyle/>
          <a:p>
            <a:pPr algn="ctr" eaLnBrk="1" hangingPunct="1">
              <a:buFont typeface="Wingdings" pitchFamily="2" charset="2"/>
              <a:buNone/>
            </a:pPr>
            <a:r>
              <a:rPr lang="en-US" altLang="zh-CN"/>
              <a:t>The T1 carrier (1.544 Mbps).</a:t>
            </a:r>
          </a:p>
        </p:txBody>
      </p:sp>
      <p:sp>
        <p:nvSpPr>
          <p:cNvPr id="89095"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FD223C2-9F4E-4225-B660-CBC147F8684D}"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itle 1"/>
          <p:cNvSpPr>
            <a:spLocks noGrp="1"/>
          </p:cNvSpPr>
          <p:nvPr>
            <p:ph type="title"/>
          </p:nvPr>
        </p:nvSpPr>
        <p:spPr/>
        <p:txBody>
          <a:bodyPr/>
          <a:lstStyle/>
          <a:p>
            <a:r>
              <a:rPr lang="en-US"/>
              <a:t>Higher carriers</a:t>
            </a:r>
          </a:p>
        </p:txBody>
      </p:sp>
      <p:sp>
        <p:nvSpPr>
          <p:cNvPr id="90115" name="Content Placeholder 2"/>
          <p:cNvSpPr>
            <a:spLocks noGrp="1"/>
          </p:cNvSpPr>
          <p:nvPr>
            <p:ph idx="1"/>
          </p:nvPr>
        </p:nvSpPr>
        <p:spPr/>
        <p:txBody>
          <a:bodyPr/>
          <a:lstStyle/>
          <a:p>
            <a:endParaRPr lang="en-US"/>
          </a:p>
        </p:txBody>
      </p:sp>
      <p:sp>
        <p:nvSpPr>
          <p:cNvPr id="90116"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F4368A9-C7EB-4748-A86F-25AB2971EDE9}" type="datetime1">
              <a:rPr lang="zh-CN" altLang="en-US" smtClean="0"/>
              <a:pPr eaLnBrk="1" hangingPunct="1">
                <a:defRPr/>
              </a:pPr>
              <a:t>2020/3/23</a:t>
            </a:fld>
            <a:endParaRPr lang="en-US" altLang="zh-CN"/>
          </a:p>
        </p:txBody>
      </p:sp>
      <p:sp>
        <p:nvSpPr>
          <p:cNvPr id="90117"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90118"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BA44421-52A4-45EB-B77F-09137B3569CB}" type="slidenum">
              <a:rPr lang="en-US" altLang="zh-CN" smtClean="0"/>
              <a:pPr eaLnBrk="1" hangingPunct="1">
                <a:defRPr/>
              </a:pPr>
              <a:t>85</a:t>
            </a:fld>
            <a:endParaRPr lang="en-US" altLang="zh-CN"/>
          </a:p>
        </p:txBody>
      </p:sp>
      <p:sp>
        <p:nvSpPr>
          <p:cNvPr id="90119" name="Rectangle 3"/>
          <p:cNvSpPr txBox="1">
            <a:spLocks noChangeArrowheads="1"/>
          </p:cNvSpPr>
          <p:nvPr/>
        </p:nvSpPr>
        <p:spPr bwMode="auto">
          <a:xfrm>
            <a:off x="287338" y="5105400"/>
            <a:ext cx="8856662"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r>
              <a:rPr lang="en-US" sz="2400"/>
              <a:t>Multiplexing T1 streams into higher carriers</a:t>
            </a:r>
          </a:p>
        </p:txBody>
      </p:sp>
      <p:pic>
        <p:nvPicPr>
          <p:cNvPr id="901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413" y="2133600"/>
            <a:ext cx="7977187" cy="25908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91139"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F11FA4A-2383-4DC7-ABEA-46019E648C22}" type="slidenum">
              <a:rPr lang="en-US" altLang="zh-CN" smtClean="0"/>
              <a:pPr eaLnBrk="1" hangingPunct="1">
                <a:defRPr/>
              </a:pPr>
              <a:t>86</a:t>
            </a:fld>
            <a:endParaRPr lang="en-US" altLang="zh-CN"/>
          </a:p>
        </p:txBody>
      </p:sp>
      <p:sp>
        <p:nvSpPr>
          <p:cNvPr id="91140" name="Rectangle 2"/>
          <p:cNvSpPr>
            <a:spLocks noGrp="1" noChangeArrowheads="1"/>
          </p:cNvSpPr>
          <p:nvPr>
            <p:ph type="title"/>
          </p:nvPr>
        </p:nvSpPr>
        <p:spPr/>
        <p:txBody>
          <a:bodyPr/>
          <a:lstStyle/>
          <a:p>
            <a:pPr eaLnBrk="1" hangingPunct="1"/>
            <a:r>
              <a:rPr lang="en-US" altLang="zh-CN"/>
              <a:t>SONET / SDH</a:t>
            </a:r>
          </a:p>
        </p:txBody>
      </p:sp>
      <p:sp>
        <p:nvSpPr>
          <p:cNvPr id="91141" name="Rectangle 3"/>
          <p:cNvSpPr>
            <a:spLocks noGrp="1" noChangeArrowheads="1"/>
          </p:cNvSpPr>
          <p:nvPr>
            <p:ph type="body" idx="1"/>
          </p:nvPr>
        </p:nvSpPr>
        <p:spPr>
          <a:xfrm>
            <a:off x="755650" y="1341438"/>
            <a:ext cx="7675563" cy="4575175"/>
          </a:xfrm>
        </p:spPr>
        <p:txBody>
          <a:bodyPr/>
          <a:lstStyle/>
          <a:p>
            <a:pPr eaLnBrk="1" hangingPunct="1"/>
            <a:r>
              <a:rPr lang="en-US" altLang="zh-CN" sz="2600" b="1"/>
              <a:t>SONET (Synchronous Optical Network).</a:t>
            </a:r>
            <a:r>
              <a:rPr lang="en-US" altLang="zh-CN" sz="2600"/>
              <a:t>  </a:t>
            </a:r>
          </a:p>
          <a:p>
            <a:pPr lvl="1" eaLnBrk="1" hangingPunct="1"/>
            <a:r>
              <a:rPr lang="en-US" altLang="zh-CN" sz="2200"/>
              <a:t>Most long distance traffic in the US uses </a:t>
            </a:r>
            <a:r>
              <a:rPr lang="en-US" altLang="zh-CN" sz="2200" b="1"/>
              <a:t>SONET</a:t>
            </a:r>
            <a:r>
              <a:rPr lang="en-US" altLang="zh-CN" sz="2200"/>
              <a:t>. </a:t>
            </a:r>
            <a:r>
              <a:rPr lang="en-US" altLang="zh-CN" sz="2200" b="1"/>
              <a:t>SONET</a:t>
            </a:r>
            <a:r>
              <a:rPr lang="en-US" altLang="zh-CN" sz="2200"/>
              <a:t> is TDM - uses a highly accurate master clock.  Data is transmitted </a:t>
            </a:r>
            <a:r>
              <a:rPr lang="en-US" altLang="zh-CN" sz="2200" b="1"/>
              <a:t>SYNCHRONOUSLY.</a:t>
            </a:r>
          </a:p>
          <a:p>
            <a:pPr eaLnBrk="1" hangingPunct="1"/>
            <a:r>
              <a:rPr lang="en-US" altLang="zh-CN" sz="2600" b="1"/>
              <a:t>SDH (Synchronous Digital Hierarchy)</a:t>
            </a:r>
            <a:r>
              <a:rPr lang="en-US" altLang="zh-CN" sz="2600"/>
              <a:t> </a:t>
            </a:r>
          </a:p>
          <a:p>
            <a:pPr lvl="1" eaLnBrk="1" hangingPunct="1"/>
            <a:r>
              <a:rPr lang="en-US" altLang="zh-CN" sz="2200"/>
              <a:t>CCITT standard : G.707, G.708, G.709</a:t>
            </a:r>
          </a:p>
          <a:p>
            <a:pPr lvl="1" eaLnBrk="1" hangingPunct="1"/>
            <a:endParaRPr lang="en-US" altLang="zh-CN" sz="2200"/>
          </a:p>
          <a:p>
            <a:pPr eaLnBrk="1" hangingPunct="1">
              <a:buFont typeface="Wingdings" pitchFamily="2" charset="2"/>
              <a:buNone/>
            </a:pPr>
            <a:r>
              <a:rPr lang="en-US" altLang="zh-CN" sz="2600"/>
              <a:t>	</a:t>
            </a:r>
            <a:r>
              <a:rPr lang="en-US" altLang="zh-CN" sz="2200"/>
              <a:t>A SONET frame of 810 bytes is transmitted every 125 usec.  Because it's Synchronous, the frame is sent whether there's data to be carried or not.  Data rate is 51.84 Mbps.  This basic channel is called STS-1.  Multiple channels can be multiplexed to get higher bandwidth.</a:t>
            </a:r>
          </a:p>
        </p:txBody>
      </p:sp>
      <p:sp>
        <p:nvSpPr>
          <p:cNvPr id="91142"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6DE1A0E-E71B-4969-9459-6468F61A25A7}"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92163"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C7888AA-FB2E-4F5E-A8FE-75FE401EA03F}" type="slidenum">
              <a:rPr lang="en-US" altLang="zh-CN" smtClean="0"/>
              <a:pPr eaLnBrk="1" hangingPunct="1">
                <a:defRPr/>
              </a:pPr>
              <a:t>87</a:t>
            </a:fld>
            <a:endParaRPr lang="en-US" altLang="zh-CN"/>
          </a:p>
        </p:txBody>
      </p:sp>
      <p:pic>
        <p:nvPicPr>
          <p:cNvPr id="92164" name="Picture 4" descr="2-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525" y="1404938"/>
            <a:ext cx="7599363" cy="40227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92165" name="Rectangle 2"/>
          <p:cNvSpPr>
            <a:spLocks noGrp="1" noChangeArrowheads="1"/>
          </p:cNvSpPr>
          <p:nvPr>
            <p:ph type="title"/>
          </p:nvPr>
        </p:nvSpPr>
        <p:spPr/>
        <p:txBody>
          <a:bodyPr/>
          <a:lstStyle/>
          <a:p>
            <a:pPr eaLnBrk="1" hangingPunct="1"/>
            <a:r>
              <a:rPr lang="en-US" altLang="zh-CN" sz="3600"/>
              <a:t>Wavelength Division Multiplexing</a:t>
            </a:r>
          </a:p>
        </p:txBody>
      </p:sp>
      <p:sp>
        <p:nvSpPr>
          <p:cNvPr id="92166" name="Rectangle 3"/>
          <p:cNvSpPr>
            <a:spLocks noGrp="1" noChangeArrowheads="1"/>
          </p:cNvSpPr>
          <p:nvPr>
            <p:ph type="body" idx="1"/>
          </p:nvPr>
        </p:nvSpPr>
        <p:spPr>
          <a:xfrm>
            <a:off x="457200" y="5641975"/>
            <a:ext cx="8229600" cy="488950"/>
          </a:xfrm>
        </p:spPr>
        <p:txBody>
          <a:bodyPr/>
          <a:lstStyle/>
          <a:p>
            <a:pPr algn="ctr" eaLnBrk="1" hangingPunct="1">
              <a:buFont typeface="Wingdings" pitchFamily="2" charset="2"/>
              <a:buNone/>
            </a:pPr>
            <a:r>
              <a:rPr lang="en-US" altLang="zh-CN" sz="2400" dirty="0"/>
              <a:t>WDM</a:t>
            </a:r>
            <a:r>
              <a:rPr lang="zh-CN" altLang="en-US" sz="2400" dirty="0"/>
              <a:t>(</a:t>
            </a:r>
            <a:r>
              <a:rPr lang="en-US" altLang="zh-CN" sz="2400" dirty="0"/>
              <a:t>Wavelength division multiplexing)</a:t>
            </a:r>
          </a:p>
        </p:txBody>
      </p:sp>
      <p:sp>
        <p:nvSpPr>
          <p:cNvPr id="92167"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3030766-A9E4-4C21-921A-C2B73E6DBD0F}" type="datetime1">
              <a:rPr lang="zh-CN" altLang="en-US" smtClean="0"/>
              <a:pPr eaLnBrk="1" hangingPunct="1">
                <a:defRPr/>
              </a:pPr>
              <a:t>2020/3/23</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a:t>Switching</a:t>
            </a:r>
          </a:p>
        </p:txBody>
      </p:sp>
      <p:sp>
        <p:nvSpPr>
          <p:cNvPr id="93187" name="Content Placeholder 2"/>
          <p:cNvSpPr>
            <a:spLocks noGrp="1"/>
          </p:cNvSpPr>
          <p:nvPr>
            <p:ph idx="1"/>
          </p:nvPr>
        </p:nvSpPr>
        <p:spPr/>
        <p:txBody>
          <a:bodyPr/>
          <a:lstStyle/>
          <a:p>
            <a:r>
              <a:rPr lang="en-US"/>
              <a:t>The phone system is divided into </a:t>
            </a:r>
          </a:p>
          <a:p>
            <a:pPr lvl="1"/>
            <a:r>
              <a:rPr lang="en-US"/>
              <a:t>Outside plant: local loops and trunks</a:t>
            </a:r>
          </a:p>
          <a:p>
            <a:pPr lvl="1"/>
            <a:r>
              <a:rPr lang="en-US"/>
              <a:t>Inside plant: switches</a:t>
            </a:r>
          </a:p>
          <a:p>
            <a:r>
              <a:rPr lang="en-US"/>
              <a:t>Switching techniques</a:t>
            </a:r>
          </a:p>
          <a:p>
            <a:pPr lvl="1"/>
            <a:r>
              <a:rPr lang="en-US"/>
              <a:t>Circuit switching</a:t>
            </a:r>
          </a:p>
          <a:p>
            <a:pPr lvl="2"/>
            <a:r>
              <a:rPr lang="en-US"/>
              <a:t>The traditional telephone system</a:t>
            </a:r>
          </a:p>
          <a:p>
            <a:pPr lvl="1"/>
            <a:r>
              <a:rPr lang="en-US"/>
              <a:t>Packet switching</a:t>
            </a:r>
          </a:p>
          <a:p>
            <a:pPr lvl="2"/>
            <a:r>
              <a:rPr lang="en-US"/>
              <a:t>VoIP</a:t>
            </a:r>
          </a:p>
        </p:txBody>
      </p:sp>
      <p:sp>
        <p:nvSpPr>
          <p:cNvPr id="93188"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A55F4CF-EE30-4DEA-B1DB-749194B2B371}" type="datetime1">
              <a:rPr lang="zh-CN" altLang="en-US" smtClean="0"/>
              <a:pPr eaLnBrk="1" hangingPunct="1">
                <a:defRPr/>
              </a:pPr>
              <a:t>2020/3/23</a:t>
            </a:fld>
            <a:endParaRPr lang="en-US" altLang="zh-CN"/>
          </a:p>
        </p:txBody>
      </p:sp>
      <p:sp>
        <p:nvSpPr>
          <p:cNvPr id="93189"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93190"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2C0E6C1-C2C7-4B3B-8D6D-CE4B1DDAA9B5}" type="slidenum">
              <a:rPr lang="en-US" altLang="zh-CN" smtClean="0"/>
              <a:pPr eaLnBrk="1" hangingPunct="1">
                <a:defRPr/>
              </a:pPr>
              <a:t>88</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Title 1"/>
          <p:cNvSpPr>
            <a:spLocks noGrp="1"/>
          </p:cNvSpPr>
          <p:nvPr>
            <p:ph type="title"/>
          </p:nvPr>
        </p:nvSpPr>
        <p:spPr/>
        <p:txBody>
          <a:bodyPr/>
          <a:lstStyle/>
          <a:p>
            <a:r>
              <a:rPr lang="en-US"/>
              <a:t>Circuit Switching</a:t>
            </a:r>
          </a:p>
        </p:txBody>
      </p:sp>
      <p:sp>
        <p:nvSpPr>
          <p:cNvPr id="94211" name="Content Placeholder 2"/>
          <p:cNvSpPr>
            <a:spLocks noGrp="1"/>
          </p:cNvSpPr>
          <p:nvPr>
            <p:ph idx="1"/>
          </p:nvPr>
        </p:nvSpPr>
        <p:spPr/>
        <p:txBody>
          <a:bodyPr/>
          <a:lstStyle/>
          <a:p>
            <a:r>
              <a:rPr lang="en-US"/>
              <a:t>Conceptually, when you place a phone call, the switching equipment within the telephone system seeks out a physical path all the way from your telephone to the receiver’s telephone. This technique is called </a:t>
            </a:r>
            <a:r>
              <a:rPr lang="en-US" b="1">
                <a:solidFill>
                  <a:srgbClr val="FF0000"/>
                </a:solidFill>
              </a:rPr>
              <a:t>circuit switching</a:t>
            </a:r>
            <a:r>
              <a:rPr lang="en-US"/>
              <a:t>.</a:t>
            </a:r>
          </a:p>
          <a:p>
            <a:r>
              <a:rPr lang="en-US"/>
              <a:t>An important property of circuit switching is the need to set up and end-to-end path </a:t>
            </a:r>
            <a:r>
              <a:rPr lang="en-US" b="1" i="1">
                <a:solidFill>
                  <a:srgbClr val="FF0000"/>
                </a:solidFill>
              </a:rPr>
              <a:t>before</a:t>
            </a:r>
            <a:r>
              <a:rPr lang="en-US">
                <a:solidFill>
                  <a:srgbClr val="FF0000"/>
                </a:solidFill>
              </a:rPr>
              <a:t> </a:t>
            </a:r>
            <a:r>
              <a:rPr lang="en-US"/>
              <a:t>any data can be sent.</a:t>
            </a:r>
          </a:p>
        </p:txBody>
      </p:sp>
      <p:sp>
        <p:nvSpPr>
          <p:cNvPr id="94212"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90C9881-3C96-482F-A13E-75E5678A0FEF}" type="datetime1">
              <a:rPr lang="zh-CN" altLang="en-US" smtClean="0"/>
              <a:pPr eaLnBrk="1" hangingPunct="1">
                <a:defRPr/>
              </a:pPr>
              <a:t>2020/3/23</a:t>
            </a:fld>
            <a:endParaRPr lang="en-US" altLang="zh-CN"/>
          </a:p>
        </p:txBody>
      </p:sp>
      <p:sp>
        <p:nvSpPr>
          <p:cNvPr id="94213"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94214"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85F12C1-29F1-4E41-868F-D094ACE7BE5B}" type="slidenum">
              <a:rPr lang="en-US" altLang="zh-CN" smtClean="0"/>
              <a:pPr eaLnBrk="1" hangingPunct="1">
                <a:defRPr/>
              </a:pPr>
              <a:t>89</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zh-CN" sz="4000"/>
              <a:t>Harmonics</a:t>
            </a:r>
            <a:r>
              <a:rPr lang="en-US" altLang="zh-CN" sz="3200">
                <a:latin typeface="Comic Sans MS" pitchFamily="66" charset="0"/>
              </a:rPr>
              <a:t> </a:t>
            </a:r>
            <a:endParaRPr lang="en-US"/>
          </a:p>
        </p:txBody>
      </p:sp>
      <p:sp>
        <p:nvSpPr>
          <p:cNvPr id="12291" name="Content Placeholder 2"/>
          <p:cNvSpPr>
            <a:spLocks noGrp="1"/>
          </p:cNvSpPr>
          <p:nvPr>
            <p:ph idx="1"/>
          </p:nvPr>
        </p:nvSpPr>
        <p:spPr/>
        <p:txBody>
          <a:bodyPr/>
          <a:lstStyle/>
          <a:p>
            <a:r>
              <a:rPr lang="en-US" sz="2400" dirty="0"/>
              <a:t>If the period T is known and the amplitudes are given, the original function of time can be found by performing the sums of </a:t>
            </a:r>
            <a:r>
              <a:rPr lang="en-US" sz="2400" b="1" dirty="0">
                <a:solidFill>
                  <a:srgbClr val="FF0000"/>
                </a:solidFill>
              </a:rPr>
              <a:t>Fourier Equation</a:t>
            </a:r>
            <a:r>
              <a:rPr lang="en-US" sz="2400" dirty="0"/>
              <a:t>.</a:t>
            </a:r>
          </a:p>
          <a:p>
            <a:r>
              <a:rPr lang="en-US" sz="2400" dirty="0"/>
              <a:t>Signals of any flavor are made up of harmonics.  One could in theory have a pure sine wave, but that's pretty dull - it carries no real information other than its frequency (musically it's pretty dull too.)  </a:t>
            </a:r>
          </a:p>
          <a:p>
            <a:r>
              <a:rPr lang="en-US" sz="2400" dirty="0"/>
              <a:t>In practice, information-carrying-signals are made up of a number of frequencies.  These typically are the </a:t>
            </a:r>
            <a:r>
              <a:rPr lang="en-US" sz="2400" b="1" dirty="0"/>
              <a:t>fundamental frequency</a:t>
            </a:r>
            <a:r>
              <a:rPr lang="en-US" sz="2400" dirty="0"/>
              <a:t>, plus other frequencies that are </a:t>
            </a:r>
            <a:r>
              <a:rPr lang="en-US" sz="2400" b="1" dirty="0"/>
              <a:t>multiples of the fundamental</a:t>
            </a:r>
            <a:r>
              <a:rPr lang="en-US" sz="2400" dirty="0"/>
              <a:t>.  These higher frequency components are called </a:t>
            </a:r>
            <a:r>
              <a:rPr lang="en-US" sz="2400" b="1" dirty="0">
                <a:solidFill>
                  <a:srgbClr val="C00000"/>
                </a:solidFill>
              </a:rPr>
              <a:t>harmonics</a:t>
            </a:r>
            <a:r>
              <a:rPr lang="en-US" sz="2400" dirty="0"/>
              <a:t>.</a:t>
            </a:r>
          </a:p>
        </p:txBody>
      </p:sp>
      <p:sp>
        <p:nvSpPr>
          <p:cNvPr id="12292"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2731003-8299-429C-B780-8E25F3B25E11}" type="datetime1">
              <a:rPr lang="zh-CN" altLang="en-US" smtClean="0"/>
              <a:pPr eaLnBrk="1" hangingPunct="1">
                <a:defRPr/>
              </a:pPr>
              <a:t>2020/3/23</a:t>
            </a:fld>
            <a:endParaRPr lang="en-US" altLang="zh-CN"/>
          </a:p>
        </p:txBody>
      </p:sp>
      <p:sp>
        <p:nvSpPr>
          <p:cNvPr id="12293"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2294"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F537FF8-592F-4434-BE1A-5FC69E9299B0}" type="slidenum">
              <a:rPr lang="en-US" altLang="zh-CN" smtClean="0"/>
              <a:pPr eaLnBrk="1" hangingPunct="1">
                <a:defRPr/>
              </a:pPr>
              <a:t>9</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Title 1"/>
          <p:cNvSpPr>
            <a:spLocks noGrp="1"/>
          </p:cNvSpPr>
          <p:nvPr>
            <p:ph type="title"/>
          </p:nvPr>
        </p:nvSpPr>
        <p:spPr/>
        <p:txBody>
          <a:bodyPr/>
          <a:lstStyle/>
          <a:p>
            <a:r>
              <a:rPr lang="en-US"/>
              <a:t>Packet Switching	</a:t>
            </a:r>
          </a:p>
        </p:txBody>
      </p:sp>
      <p:sp>
        <p:nvSpPr>
          <p:cNvPr id="95235" name="Content Placeholder 2"/>
          <p:cNvSpPr>
            <a:spLocks noGrp="1"/>
          </p:cNvSpPr>
          <p:nvPr>
            <p:ph idx="1"/>
          </p:nvPr>
        </p:nvSpPr>
        <p:spPr/>
        <p:txBody>
          <a:bodyPr/>
          <a:lstStyle/>
          <a:p>
            <a:r>
              <a:rPr lang="en-US" dirty="0"/>
              <a:t>With the packet switching technology, packets are sent as soon as they are available.</a:t>
            </a:r>
          </a:p>
          <a:p>
            <a:r>
              <a:rPr lang="en-US" dirty="0"/>
              <a:t>There is no need to set up a dedicated path in advance. It is up to routers to use</a:t>
            </a:r>
            <a:r>
              <a:rPr lang="en-US" dirty="0">
                <a:solidFill>
                  <a:srgbClr val="FF0000"/>
                </a:solidFill>
              </a:rPr>
              <a:t> store-and-forward</a:t>
            </a:r>
            <a:r>
              <a:rPr lang="en-US" dirty="0"/>
              <a:t> transmission to send each packet on its way to the destination on its own.</a:t>
            </a:r>
          </a:p>
        </p:txBody>
      </p:sp>
      <p:sp>
        <p:nvSpPr>
          <p:cNvPr id="95236"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756BB186-F357-4FD1-9436-29D8F621371D}" type="datetime1">
              <a:rPr lang="zh-CN" altLang="en-US" smtClean="0"/>
              <a:pPr eaLnBrk="1" hangingPunct="1">
                <a:defRPr/>
              </a:pPr>
              <a:t>2020/3/23</a:t>
            </a:fld>
            <a:endParaRPr lang="en-US" altLang="zh-CN"/>
          </a:p>
        </p:txBody>
      </p:sp>
      <p:sp>
        <p:nvSpPr>
          <p:cNvPr id="95237"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95238"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45C668A1-50B0-41ED-A6B3-147264275B96}" type="slidenum">
              <a:rPr lang="en-US" altLang="zh-CN" smtClean="0"/>
              <a:pPr eaLnBrk="1" hangingPunct="1">
                <a:defRPr/>
              </a:pPr>
              <a:t>90</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96259"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A08A157D-C551-45BD-AF53-20589FE212C2}" type="slidenum">
              <a:rPr lang="en-US" altLang="zh-CN" smtClean="0"/>
              <a:pPr eaLnBrk="1" hangingPunct="1">
                <a:defRPr/>
              </a:pPr>
              <a:t>91</a:t>
            </a:fld>
            <a:endParaRPr lang="en-US" altLang="zh-CN"/>
          </a:p>
        </p:txBody>
      </p:sp>
      <p:sp>
        <p:nvSpPr>
          <p:cNvPr id="96260" name="Rectangle 2"/>
          <p:cNvSpPr>
            <a:spLocks noGrp="1" noChangeArrowheads="1"/>
          </p:cNvSpPr>
          <p:nvPr>
            <p:ph type="title"/>
          </p:nvPr>
        </p:nvSpPr>
        <p:spPr>
          <a:xfrm>
            <a:off x="457200" y="122238"/>
            <a:ext cx="7543800" cy="1038225"/>
          </a:xfrm>
        </p:spPr>
        <p:txBody>
          <a:bodyPr/>
          <a:lstStyle/>
          <a:p>
            <a:pPr eaLnBrk="1" hangingPunct="1"/>
            <a:r>
              <a:rPr lang="en-US" altLang="zh-CN"/>
              <a:t>Circuit/Packet Switching</a:t>
            </a:r>
          </a:p>
        </p:txBody>
      </p:sp>
      <p:sp>
        <p:nvSpPr>
          <p:cNvPr id="96261" name="Rectangle 3"/>
          <p:cNvSpPr>
            <a:spLocks noGrp="1" noChangeArrowheads="1"/>
          </p:cNvSpPr>
          <p:nvPr>
            <p:ph type="body" idx="1"/>
          </p:nvPr>
        </p:nvSpPr>
        <p:spPr>
          <a:xfrm>
            <a:off x="1692275" y="5465763"/>
            <a:ext cx="5978525" cy="620712"/>
          </a:xfrm>
        </p:spPr>
        <p:txBody>
          <a:bodyPr/>
          <a:lstStyle/>
          <a:p>
            <a:pPr eaLnBrk="1" hangingPunct="1">
              <a:buFont typeface="Wingdings" pitchFamily="2" charset="2"/>
              <a:buNone/>
            </a:pPr>
            <a:r>
              <a:rPr lang="en-US" altLang="zh-CN" sz="2400">
                <a:solidFill>
                  <a:schemeClr val="accent2"/>
                </a:solidFill>
              </a:rPr>
              <a:t>(a)</a:t>
            </a:r>
            <a:r>
              <a:rPr lang="en-US" altLang="zh-CN" sz="2400"/>
              <a:t> Circuit switching. </a:t>
            </a:r>
            <a:r>
              <a:rPr lang="en-US" altLang="zh-CN" sz="2400">
                <a:solidFill>
                  <a:schemeClr val="accent2"/>
                </a:solidFill>
              </a:rPr>
              <a:t>(b)</a:t>
            </a:r>
            <a:r>
              <a:rPr lang="en-US" altLang="zh-CN" sz="2400"/>
              <a:t> Packet switching.</a:t>
            </a:r>
          </a:p>
        </p:txBody>
      </p:sp>
      <p:sp>
        <p:nvSpPr>
          <p:cNvPr id="96262"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B280177-7519-4A1E-B318-81EF9CC410FB}" type="datetime1">
              <a:rPr lang="zh-CN" altLang="en-US" smtClean="0"/>
              <a:pPr eaLnBrk="1" hangingPunct="1">
                <a:defRPr/>
              </a:pPr>
              <a:t>2020/3/23</a:t>
            </a:fld>
            <a:endParaRPr lang="en-US" altLang="zh-CN"/>
          </a:p>
        </p:txBody>
      </p:sp>
      <p:pic>
        <p:nvPicPr>
          <p:cNvPr id="9626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4163" y="1530350"/>
            <a:ext cx="5440362" cy="38798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Title 1"/>
          <p:cNvSpPr>
            <a:spLocks noGrp="1"/>
          </p:cNvSpPr>
          <p:nvPr>
            <p:ph type="title"/>
          </p:nvPr>
        </p:nvSpPr>
        <p:spPr/>
        <p:txBody>
          <a:bodyPr/>
          <a:lstStyle/>
          <a:p>
            <a:r>
              <a:rPr lang="en-US"/>
              <a:t>Timing events</a:t>
            </a:r>
          </a:p>
        </p:txBody>
      </p:sp>
      <p:sp>
        <p:nvSpPr>
          <p:cNvPr id="97283" name="Content Placeholder 2"/>
          <p:cNvSpPr>
            <a:spLocks noGrp="1"/>
          </p:cNvSpPr>
          <p:nvPr>
            <p:ph idx="1"/>
          </p:nvPr>
        </p:nvSpPr>
        <p:spPr/>
        <p:txBody>
          <a:bodyPr/>
          <a:lstStyle/>
          <a:p>
            <a:endParaRPr lang="en-US"/>
          </a:p>
        </p:txBody>
      </p:sp>
      <p:sp>
        <p:nvSpPr>
          <p:cNvPr id="97284"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E0592F6-9776-42A2-B91B-69405E45CEE6}" type="datetime1">
              <a:rPr lang="zh-CN" altLang="en-US" smtClean="0"/>
              <a:pPr eaLnBrk="1" hangingPunct="1">
                <a:defRPr/>
              </a:pPr>
              <a:t>2020/3/23</a:t>
            </a:fld>
            <a:endParaRPr lang="en-US" altLang="zh-CN"/>
          </a:p>
        </p:txBody>
      </p:sp>
      <p:sp>
        <p:nvSpPr>
          <p:cNvPr id="97285"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97286"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5099D31B-4EE5-4F1F-9A64-0D97DE0FD37D}" type="slidenum">
              <a:rPr lang="en-US" altLang="zh-CN" smtClean="0"/>
              <a:pPr eaLnBrk="1" hangingPunct="1">
                <a:defRPr/>
              </a:pPr>
              <a:t>92</a:t>
            </a:fld>
            <a:endParaRPr lang="en-US" altLang="zh-CN"/>
          </a:p>
        </p:txBody>
      </p:sp>
      <p:sp>
        <p:nvSpPr>
          <p:cNvPr id="97287" name="Rectangle 3"/>
          <p:cNvSpPr txBox="1">
            <a:spLocks noChangeArrowheads="1"/>
          </p:cNvSpPr>
          <p:nvPr/>
        </p:nvSpPr>
        <p:spPr bwMode="auto">
          <a:xfrm>
            <a:off x="287338" y="5715000"/>
            <a:ext cx="8856662" cy="4191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r>
              <a:rPr lang="en-US"/>
              <a:t>Timing of events in </a:t>
            </a:r>
            <a:r>
              <a:rPr lang="en-US">
                <a:solidFill>
                  <a:srgbClr val="0033CC"/>
                </a:solidFill>
              </a:rPr>
              <a:t>(a) </a:t>
            </a:r>
            <a:r>
              <a:rPr lang="en-US"/>
              <a:t>circuit switching,  </a:t>
            </a:r>
            <a:r>
              <a:rPr lang="en-US">
                <a:solidFill>
                  <a:srgbClr val="0033CC"/>
                </a:solidFill>
              </a:rPr>
              <a:t>(b) </a:t>
            </a:r>
            <a:r>
              <a:rPr lang="en-US"/>
              <a:t>packet switching</a:t>
            </a:r>
          </a:p>
        </p:txBody>
      </p:sp>
      <p:pic>
        <p:nvPicPr>
          <p:cNvPr id="9728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3113" y="1603375"/>
            <a:ext cx="4494212" cy="41735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98307"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E31BCA47-2A8C-45F4-ABE5-94B310C2A3EE}" type="slidenum">
              <a:rPr lang="en-US" altLang="zh-CN" smtClean="0"/>
              <a:pPr eaLnBrk="1" hangingPunct="1">
                <a:defRPr/>
              </a:pPr>
              <a:t>93</a:t>
            </a:fld>
            <a:endParaRPr lang="en-US" altLang="zh-CN"/>
          </a:p>
        </p:txBody>
      </p:sp>
      <p:sp>
        <p:nvSpPr>
          <p:cNvPr id="98308" name="Rectangle 2"/>
          <p:cNvSpPr>
            <a:spLocks noGrp="1" noChangeArrowheads="1"/>
          </p:cNvSpPr>
          <p:nvPr>
            <p:ph type="title"/>
          </p:nvPr>
        </p:nvSpPr>
        <p:spPr/>
        <p:txBody>
          <a:bodyPr/>
          <a:lstStyle/>
          <a:p>
            <a:pPr eaLnBrk="1" hangingPunct="1"/>
            <a:r>
              <a:rPr lang="en-US" altLang="zh-CN"/>
              <a:t>A comparison</a:t>
            </a:r>
          </a:p>
        </p:txBody>
      </p:sp>
      <p:sp>
        <p:nvSpPr>
          <p:cNvPr id="98309" name="Rectangle 3"/>
          <p:cNvSpPr>
            <a:spLocks noGrp="1" noChangeArrowheads="1"/>
          </p:cNvSpPr>
          <p:nvPr>
            <p:ph type="body" idx="1"/>
          </p:nvPr>
        </p:nvSpPr>
        <p:spPr>
          <a:xfrm>
            <a:off x="0" y="5497513"/>
            <a:ext cx="8824913" cy="463550"/>
          </a:xfrm>
        </p:spPr>
        <p:txBody>
          <a:bodyPr/>
          <a:lstStyle/>
          <a:p>
            <a:pPr algn="ctr" eaLnBrk="1" hangingPunct="1">
              <a:buFont typeface="Wingdings" pitchFamily="2" charset="2"/>
              <a:buNone/>
            </a:pPr>
            <a:r>
              <a:rPr lang="en-US" altLang="zh-CN" sz="2000"/>
              <a:t>A comparison of circuit switched and packet-switched networks.</a:t>
            </a:r>
          </a:p>
        </p:txBody>
      </p:sp>
      <p:sp>
        <p:nvSpPr>
          <p:cNvPr id="98310" name="日期占位符 7"/>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4EC0CFD-C2BF-467B-BB13-FE320220ABF6}" type="datetime1">
              <a:rPr lang="zh-CN" altLang="en-US" smtClean="0"/>
              <a:pPr eaLnBrk="1" hangingPunct="1">
                <a:defRPr/>
              </a:pPr>
              <a:t>2020/3/23</a:t>
            </a:fld>
            <a:endParaRPr lang="en-US" altLang="zh-CN"/>
          </a:p>
        </p:txBody>
      </p:sp>
      <p:pic>
        <p:nvPicPr>
          <p:cNvPr id="983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63" y="1409700"/>
            <a:ext cx="8577262" cy="40592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Title 1"/>
          <p:cNvSpPr>
            <a:spLocks noGrp="1"/>
          </p:cNvSpPr>
          <p:nvPr>
            <p:ph type="title"/>
          </p:nvPr>
        </p:nvSpPr>
        <p:spPr/>
        <p:txBody>
          <a:bodyPr/>
          <a:lstStyle/>
          <a:p>
            <a:r>
              <a:rPr lang="en-US" sz="3600"/>
              <a:t>2.7 the mobile telephone system</a:t>
            </a:r>
          </a:p>
        </p:txBody>
      </p:sp>
      <p:sp>
        <p:nvSpPr>
          <p:cNvPr id="99331" name="Content Placeholder 2"/>
          <p:cNvSpPr>
            <a:spLocks noGrp="1"/>
          </p:cNvSpPr>
          <p:nvPr>
            <p:ph idx="1"/>
          </p:nvPr>
        </p:nvSpPr>
        <p:spPr/>
        <p:txBody>
          <a:bodyPr/>
          <a:lstStyle/>
          <a:p>
            <a:r>
              <a:rPr lang="en-US" sz="2400"/>
              <a:t>First-Generation (1G) Mobile Phones Analog Voice</a:t>
            </a:r>
          </a:p>
          <a:p>
            <a:r>
              <a:rPr lang="en-US" sz="2400"/>
              <a:t>Second-Generation (2G) Mobile Phones Digital Voice</a:t>
            </a:r>
          </a:p>
          <a:p>
            <a:r>
              <a:rPr lang="en-US" sz="2400"/>
              <a:t>Third-Generation (3G) Mobile Phones Digital Voice + Data</a:t>
            </a:r>
          </a:p>
          <a:p>
            <a:endParaRPr lang="en-US"/>
          </a:p>
          <a:p>
            <a:endParaRPr lang="en-US"/>
          </a:p>
        </p:txBody>
      </p:sp>
      <p:sp>
        <p:nvSpPr>
          <p:cNvPr id="99332"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04E3411-563B-4168-A3DB-1EDE3FD21CEA}" type="datetime1">
              <a:rPr lang="zh-CN" altLang="en-US" smtClean="0"/>
              <a:pPr eaLnBrk="1" hangingPunct="1">
                <a:defRPr/>
              </a:pPr>
              <a:t>2020/3/23</a:t>
            </a:fld>
            <a:endParaRPr lang="en-US" altLang="zh-CN"/>
          </a:p>
        </p:txBody>
      </p:sp>
      <p:sp>
        <p:nvSpPr>
          <p:cNvPr id="99333"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99334"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F531160D-84F8-4AA8-8DFC-48FA2C23264E}" type="slidenum">
              <a:rPr lang="en-US" altLang="zh-CN" smtClean="0"/>
              <a:pPr eaLnBrk="1" hangingPunct="1">
                <a:defRPr/>
              </a:pPr>
              <a:t>94</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Title 1"/>
          <p:cNvSpPr>
            <a:spLocks noGrp="1"/>
          </p:cNvSpPr>
          <p:nvPr>
            <p:ph type="title"/>
          </p:nvPr>
        </p:nvSpPr>
        <p:spPr/>
        <p:txBody>
          <a:bodyPr/>
          <a:lstStyle/>
          <a:p>
            <a:r>
              <a:rPr lang="en-US" sz="3600">
                <a:cs typeface="Arial" pitchFamily="34" charset="0"/>
              </a:rPr>
              <a:t>Advanced Mobile Phone System</a:t>
            </a:r>
            <a:endParaRPr lang="en-US" sz="3600"/>
          </a:p>
        </p:txBody>
      </p:sp>
      <p:sp>
        <p:nvSpPr>
          <p:cNvPr id="100355" name="Content Placeholder 2"/>
          <p:cNvSpPr>
            <a:spLocks noGrp="1"/>
          </p:cNvSpPr>
          <p:nvPr>
            <p:ph idx="1"/>
          </p:nvPr>
        </p:nvSpPr>
        <p:spPr/>
        <p:txBody>
          <a:bodyPr/>
          <a:lstStyle/>
          <a:p>
            <a:endParaRPr lang="en-US"/>
          </a:p>
        </p:txBody>
      </p:sp>
      <p:sp>
        <p:nvSpPr>
          <p:cNvPr id="100356"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0514A110-797D-4945-8606-95E336284AC1}" type="datetime1">
              <a:rPr lang="zh-CN" altLang="en-US" smtClean="0"/>
              <a:pPr eaLnBrk="1" hangingPunct="1">
                <a:defRPr/>
              </a:pPr>
              <a:t>2020/3/23</a:t>
            </a:fld>
            <a:endParaRPr lang="en-US" altLang="zh-CN"/>
          </a:p>
        </p:txBody>
      </p:sp>
      <p:sp>
        <p:nvSpPr>
          <p:cNvPr id="100357"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00358"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01DFD46-FC3C-4FEF-AC67-F50F3A15C41D}" type="slidenum">
              <a:rPr lang="en-US" altLang="zh-CN" smtClean="0"/>
              <a:pPr eaLnBrk="1" hangingPunct="1">
                <a:defRPr/>
              </a:pPr>
              <a:t>95</a:t>
            </a:fld>
            <a:endParaRPr lang="en-US" altLang="zh-CN"/>
          </a:p>
        </p:txBody>
      </p:sp>
      <p:sp>
        <p:nvSpPr>
          <p:cNvPr id="100359" name="Rectangle 3"/>
          <p:cNvSpPr txBox="1">
            <a:spLocks noChangeArrowheads="1"/>
          </p:cNvSpPr>
          <p:nvPr/>
        </p:nvSpPr>
        <p:spPr bwMode="auto">
          <a:xfrm>
            <a:off x="1401763" y="5410200"/>
            <a:ext cx="6492875" cy="71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spcBef>
                <a:spcPct val="20000"/>
              </a:spcBef>
              <a:buClr>
                <a:schemeClr val="tx2"/>
              </a:buClr>
              <a:buSzPct val="70000"/>
              <a:buFont typeface="Arial" pitchFamily="34" charset="0"/>
              <a:buNone/>
            </a:pPr>
            <a:r>
              <a:rPr lang="en-US" sz="2000">
                <a:solidFill>
                  <a:srgbClr val="0070C0"/>
                </a:solidFill>
              </a:rPr>
              <a:t>(a) </a:t>
            </a:r>
            <a:r>
              <a:rPr lang="en-US" sz="2000"/>
              <a:t>Frequencies are not reused in adjacent cells. </a:t>
            </a:r>
            <a:br>
              <a:rPr lang="en-US" sz="2000"/>
            </a:br>
            <a:r>
              <a:rPr lang="en-US" sz="2000">
                <a:solidFill>
                  <a:srgbClr val="0033CC"/>
                </a:solidFill>
              </a:rPr>
              <a:t>(b) </a:t>
            </a:r>
            <a:r>
              <a:rPr lang="en-US" sz="2000"/>
              <a:t>To add more users, smaller cells can be used.</a:t>
            </a:r>
          </a:p>
        </p:txBody>
      </p:sp>
      <p:pic>
        <p:nvPicPr>
          <p:cNvPr id="10036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188" y="1571625"/>
            <a:ext cx="7566025" cy="38385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Title 1"/>
          <p:cNvSpPr>
            <a:spLocks noGrp="1"/>
          </p:cNvSpPr>
          <p:nvPr>
            <p:ph type="title"/>
          </p:nvPr>
        </p:nvSpPr>
        <p:spPr/>
        <p:txBody>
          <a:bodyPr/>
          <a:lstStyle/>
          <a:p>
            <a:r>
              <a:rPr lang="en-US"/>
              <a:t>2G: Digital Voice</a:t>
            </a:r>
          </a:p>
        </p:txBody>
      </p:sp>
      <p:sp>
        <p:nvSpPr>
          <p:cNvPr id="101379" name="Content Placeholder 2"/>
          <p:cNvSpPr>
            <a:spLocks noGrp="1"/>
          </p:cNvSpPr>
          <p:nvPr>
            <p:ph idx="1"/>
          </p:nvPr>
        </p:nvSpPr>
        <p:spPr/>
        <p:txBody>
          <a:bodyPr/>
          <a:lstStyle/>
          <a:p>
            <a:endParaRPr lang="en-US"/>
          </a:p>
        </p:txBody>
      </p:sp>
      <p:sp>
        <p:nvSpPr>
          <p:cNvPr id="101380"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D1FFFFB4-83C6-4047-8AFD-27229C252942}" type="datetime1">
              <a:rPr lang="zh-CN" altLang="en-US" smtClean="0"/>
              <a:pPr eaLnBrk="1" hangingPunct="1">
                <a:defRPr/>
              </a:pPr>
              <a:t>2020/3/23</a:t>
            </a:fld>
            <a:endParaRPr lang="en-US" altLang="zh-CN"/>
          </a:p>
        </p:txBody>
      </p:sp>
      <p:sp>
        <p:nvSpPr>
          <p:cNvPr id="101381"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01382"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CE671408-D9EA-4D02-8090-9B919A3A63FE}" type="slidenum">
              <a:rPr lang="en-US" altLang="zh-CN" smtClean="0"/>
              <a:pPr eaLnBrk="1" hangingPunct="1">
                <a:defRPr/>
              </a:pPr>
              <a:t>96</a:t>
            </a:fld>
            <a:endParaRPr lang="en-US" altLang="zh-CN"/>
          </a:p>
        </p:txBody>
      </p:sp>
      <p:sp>
        <p:nvSpPr>
          <p:cNvPr id="101383" name="Rectangle 3"/>
          <p:cNvSpPr txBox="1">
            <a:spLocks noChangeArrowheads="1"/>
          </p:cNvSpPr>
          <p:nvPr/>
        </p:nvSpPr>
        <p:spPr bwMode="auto">
          <a:xfrm>
            <a:off x="287338" y="5715000"/>
            <a:ext cx="8856662" cy="83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marL="342900" indent="-342900"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spcBef>
                <a:spcPct val="20000"/>
              </a:spcBef>
              <a:buClr>
                <a:schemeClr val="tx2"/>
              </a:buClr>
              <a:buSzPct val="70000"/>
            </a:pPr>
            <a:r>
              <a:rPr lang="en-US" sz="2400"/>
              <a:t>GSM mobile network architecture.</a:t>
            </a:r>
          </a:p>
        </p:txBody>
      </p:sp>
      <p:graphicFrame>
        <p:nvGraphicFramePr>
          <p:cNvPr id="101384" name="Object 7"/>
          <p:cNvGraphicFramePr>
            <a:graphicFrameLocks noChangeAspect="1"/>
          </p:cNvGraphicFramePr>
          <p:nvPr/>
        </p:nvGraphicFramePr>
        <p:xfrm>
          <a:off x="1212850" y="2090738"/>
          <a:ext cx="6718300" cy="2676525"/>
        </p:xfrm>
        <a:graphic>
          <a:graphicData uri="http://schemas.openxmlformats.org/presentationml/2006/ole">
            <mc:AlternateContent xmlns:mc="http://schemas.openxmlformats.org/markup-compatibility/2006">
              <mc:Choice xmlns:v="urn:schemas-microsoft-com:vml" Requires="v">
                <p:oleObj spid="_x0000_s101435" name="Image" r:id="rId4" imgW="27619048" imgH="11009524" progId="Photoshop.Image.10">
                  <p:embed/>
                </p:oleObj>
              </mc:Choice>
              <mc:Fallback>
                <p:oleObj name="Image" r:id="rId4" imgW="27619048" imgH="11009524" progId="Photoshop.Image.10">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2850" y="2090738"/>
                        <a:ext cx="6718300" cy="26765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p:cNvSpPr>
            <a:spLocks noGrp="1"/>
          </p:cNvSpPr>
          <p:nvPr>
            <p:ph type="title"/>
          </p:nvPr>
        </p:nvSpPr>
        <p:spPr/>
        <p:txBody>
          <a:bodyPr/>
          <a:lstStyle/>
          <a:p>
            <a:r>
              <a:rPr lang="en-US">
                <a:cs typeface="Arial" pitchFamily="34" charset="0"/>
              </a:rPr>
              <a:t>3G: Digital Voice and Data </a:t>
            </a:r>
            <a:endParaRPr lang="en-US"/>
          </a:p>
        </p:txBody>
      </p:sp>
      <p:sp>
        <p:nvSpPr>
          <p:cNvPr id="102403" name="Content Placeholder 2"/>
          <p:cNvSpPr>
            <a:spLocks noGrp="1"/>
          </p:cNvSpPr>
          <p:nvPr>
            <p:ph idx="1"/>
          </p:nvPr>
        </p:nvSpPr>
        <p:spPr/>
        <p:txBody>
          <a:bodyPr/>
          <a:lstStyle/>
          <a:p>
            <a:r>
              <a:rPr lang="en-US"/>
              <a:t>Basic services intend by IMT-2000 network</a:t>
            </a:r>
          </a:p>
          <a:p>
            <a:pPr lvl="1"/>
            <a:r>
              <a:rPr lang="en-US"/>
              <a:t>High-quality voice transmission.</a:t>
            </a:r>
          </a:p>
          <a:p>
            <a:pPr lvl="1"/>
            <a:r>
              <a:rPr lang="en-US"/>
              <a:t>Messaging (replacing email, fax, SMS, chat).</a:t>
            </a:r>
          </a:p>
          <a:p>
            <a:pPr lvl="1"/>
            <a:r>
              <a:rPr lang="en-US"/>
              <a:t>Multimedia (music, videos, films, television).</a:t>
            </a:r>
          </a:p>
          <a:p>
            <a:pPr lvl="1"/>
            <a:r>
              <a:rPr lang="en-US"/>
              <a:t>Internet access  (Web surfing, incl. audio, video).</a:t>
            </a:r>
          </a:p>
          <a:p>
            <a:r>
              <a:rPr lang="en-US"/>
              <a:t>IMT protocols</a:t>
            </a:r>
          </a:p>
          <a:p>
            <a:pPr lvl="1"/>
            <a:r>
              <a:rPr lang="en-US"/>
              <a:t>WCDMA (Wideband CDMA)</a:t>
            </a:r>
          </a:p>
          <a:p>
            <a:pPr lvl="1"/>
            <a:r>
              <a:rPr lang="en-US"/>
              <a:t>CDMA2000</a:t>
            </a:r>
          </a:p>
          <a:p>
            <a:pPr lvl="1"/>
            <a:r>
              <a:rPr lang="en-US"/>
              <a:t>TD-SCDMA </a:t>
            </a:r>
            <a:r>
              <a:rPr lang="en-US" sz="1600"/>
              <a:t>(</a:t>
            </a:r>
            <a:r>
              <a:rPr lang="fr-FR" sz="1600"/>
              <a:t>Time Division-Synchronous Code Division Multiple Access)</a:t>
            </a:r>
            <a:endParaRPr lang="en-US"/>
          </a:p>
        </p:txBody>
      </p:sp>
      <p:sp>
        <p:nvSpPr>
          <p:cNvPr id="102404"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1BDA0441-BF6E-41DC-8524-00264165DBF6}" type="datetime1">
              <a:rPr lang="zh-CN" altLang="en-US" smtClean="0"/>
              <a:pPr eaLnBrk="1" hangingPunct="1">
                <a:defRPr/>
              </a:pPr>
              <a:t>2020/3/23</a:t>
            </a:fld>
            <a:endParaRPr lang="en-US" altLang="zh-CN"/>
          </a:p>
        </p:txBody>
      </p:sp>
      <p:sp>
        <p:nvSpPr>
          <p:cNvPr id="102405"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02406"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2115CA55-6AE7-4C9D-B5EC-A1A6774AE6F7}" type="slidenum">
              <a:rPr lang="en-US" altLang="zh-CN" smtClean="0"/>
              <a:pPr eaLnBrk="1" hangingPunct="1">
                <a:defRPr/>
              </a:pPr>
              <a:t>97</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p:txBody>
          <a:bodyPr/>
          <a:lstStyle/>
          <a:p>
            <a:r>
              <a:rPr lang="en-US"/>
              <a:t>4</a:t>
            </a:r>
            <a:r>
              <a:rPr lang="en-US" altLang="zh-CN"/>
              <a:t>G</a:t>
            </a:r>
            <a:endParaRPr lang="en-US"/>
          </a:p>
        </p:txBody>
      </p:sp>
      <p:sp>
        <p:nvSpPr>
          <p:cNvPr id="103427" name="Content Placeholder 2"/>
          <p:cNvSpPr>
            <a:spLocks noGrp="1"/>
          </p:cNvSpPr>
          <p:nvPr>
            <p:ph idx="1"/>
          </p:nvPr>
        </p:nvSpPr>
        <p:spPr/>
        <p:txBody>
          <a:bodyPr/>
          <a:lstStyle/>
          <a:p>
            <a:r>
              <a:rPr lang="en-US" sz="2800"/>
              <a:t>Proposed features</a:t>
            </a:r>
          </a:p>
          <a:p>
            <a:pPr lvl="1"/>
            <a:r>
              <a:rPr lang="en-US" sz="2400"/>
              <a:t>High bandwidth</a:t>
            </a:r>
          </a:p>
          <a:p>
            <a:pPr lvl="1"/>
            <a:r>
              <a:rPr lang="en-US" sz="2400"/>
              <a:t>Ubiquity (connectivity everywhere)</a:t>
            </a:r>
          </a:p>
          <a:p>
            <a:pPr lvl="1"/>
            <a:r>
              <a:rPr lang="en-US" sz="2400"/>
              <a:t>Seamless integration with other wired and wireless IP networks</a:t>
            </a:r>
          </a:p>
          <a:p>
            <a:pPr lvl="1"/>
            <a:r>
              <a:rPr lang="en-US" sz="2400"/>
              <a:t>Adaptive resource and spectrum management</a:t>
            </a:r>
          </a:p>
          <a:p>
            <a:pPr lvl="1"/>
            <a:r>
              <a:rPr lang="en-US" sz="2400"/>
              <a:t>High QoS for Multimedia</a:t>
            </a:r>
          </a:p>
          <a:p>
            <a:r>
              <a:rPr lang="en-US" sz="2800"/>
              <a:t>Competitive protocols</a:t>
            </a:r>
          </a:p>
          <a:p>
            <a:pPr lvl="1"/>
            <a:r>
              <a:rPr lang="en-US" sz="2400"/>
              <a:t>LTE: Long Term Evolution</a:t>
            </a:r>
          </a:p>
          <a:p>
            <a:pPr lvl="1"/>
            <a:r>
              <a:rPr lang="en-US" sz="2400"/>
              <a:t>WiMAX: 802.16</a:t>
            </a:r>
          </a:p>
        </p:txBody>
      </p:sp>
      <p:sp>
        <p:nvSpPr>
          <p:cNvPr id="103428" name="Date Placeholder 3"/>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BFA5CB30-642D-4E9F-9D24-A7436AE9BEED}" type="datetime1">
              <a:rPr lang="zh-CN" altLang="en-US" smtClean="0"/>
              <a:pPr eaLnBrk="1" hangingPunct="1">
                <a:defRPr/>
              </a:pPr>
              <a:t>2020/3/23</a:t>
            </a:fld>
            <a:endParaRPr lang="en-US" altLang="zh-CN"/>
          </a:p>
        </p:txBody>
      </p:sp>
      <p:sp>
        <p:nvSpPr>
          <p:cNvPr id="103429" name="Footer Placeholder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r>
              <a:rPr lang="en-US" altLang="zh-CN"/>
              <a:t>linwei@cuc.edu.cn</a:t>
            </a:r>
          </a:p>
        </p:txBody>
      </p:sp>
      <p:sp>
        <p:nvSpPr>
          <p:cNvPr id="103430" name="Slide Number Placeholder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defRPr/>
            </a:pPr>
            <a:fld id="{658EB0A0-FDBE-4445-BA35-FE6DBD68F9AC}" type="slidenum">
              <a:rPr lang="en-US" altLang="zh-CN" smtClean="0"/>
              <a:pPr eaLnBrk="1" hangingPunct="1">
                <a:defRPr/>
              </a:pPr>
              <a:t>98</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p:nvPr>
        </p:nvSpPr>
        <p:spPr/>
        <p:txBody>
          <a:bodyPr/>
          <a:lstStyle/>
          <a:p>
            <a:r>
              <a:rPr lang="en-US" altLang="zh-CN"/>
              <a:t>2.8 Cable Television</a:t>
            </a:r>
          </a:p>
        </p:txBody>
      </p:sp>
      <p:sp>
        <p:nvSpPr>
          <p:cNvPr id="104451" name="Rectangle 3"/>
          <p:cNvSpPr>
            <a:spLocks noGrp="1" noChangeArrowheads="1"/>
          </p:cNvSpPr>
          <p:nvPr>
            <p:ph type="body" idx="1"/>
          </p:nvPr>
        </p:nvSpPr>
        <p:spPr/>
        <p:txBody>
          <a:bodyPr/>
          <a:lstStyle/>
          <a:p>
            <a:r>
              <a:rPr lang="en-US" altLang="zh-CN"/>
              <a:t>Community Antenna Television</a:t>
            </a:r>
          </a:p>
          <a:p>
            <a:r>
              <a:rPr lang="en-US" altLang="zh-CN"/>
              <a:t>Internet over Cable</a:t>
            </a:r>
          </a:p>
          <a:p>
            <a:r>
              <a:rPr lang="en-US" altLang="zh-CN"/>
              <a:t>Spectrum Allocation</a:t>
            </a:r>
          </a:p>
          <a:p>
            <a:r>
              <a:rPr lang="en-US" altLang="zh-CN"/>
              <a:t>Cable Modems</a:t>
            </a:r>
          </a:p>
        </p:txBody>
      </p:sp>
      <p:sp>
        <p:nvSpPr>
          <p:cNvPr id="104452" name="日期占位符 6"/>
          <p:cNvSpPr>
            <a:spLocks noGrp="1"/>
          </p:cNvSpPr>
          <p:nvPr>
            <p:ph type="dt" sz="quarter" idx="10"/>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ACDFABFC-C134-4597-B1E1-ACE96E0910F8}" type="datetime1">
              <a:rPr lang="zh-CN" altLang="en-US" smtClean="0"/>
              <a:pPr>
                <a:defRPr/>
              </a:pPr>
              <a:t>2020/3/23</a:t>
            </a:fld>
            <a:endParaRPr lang="en-US" altLang="zh-CN"/>
          </a:p>
        </p:txBody>
      </p:sp>
      <p:sp>
        <p:nvSpPr>
          <p:cNvPr id="104453" name="页脚占位符 4"/>
          <p:cNvSpPr>
            <a:spLocks noGrp="1"/>
          </p:cNvSpPr>
          <p:nvPr>
            <p:ph type="ftr" sz="quarter" idx="11"/>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r>
              <a:rPr lang="en-US" altLang="zh-CN"/>
              <a:t>linwei@cuc.edu.cn</a:t>
            </a:r>
          </a:p>
        </p:txBody>
      </p:sp>
      <p:sp>
        <p:nvSpPr>
          <p:cNvPr id="104454" name="灯片编号占位符 5"/>
          <p:cNvSpPr>
            <a:spLocks noGrp="1"/>
          </p:cNvSpPr>
          <p:nvPr>
            <p:ph type="sldNum" sz="quarter" idx="12"/>
          </p:nvPr>
        </p:nvSpPr>
        <p:spPr>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defRPr/>
            </a:pPr>
            <a:fld id="{38AACD18-2B9D-4457-9346-1AACA8A4478E}" type="slidenum">
              <a:rPr lang="en-US" altLang="zh-CN" smtClean="0"/>
              <a:pPr>
                <a:defRPr/>
              </a:pPr>
              <a:t>99</a:t>
            </a:fld>
            <a:endParaRPr lang="en-US" altLang="zh-CN"/>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7.0&quot;&gt;&lt;object type=&quot;1&quot; unique_id=&quot;10001&quot;&gt;&lt;object type=&quot;8&quot; unique_id=&quot;10002&quot;&gt;&lt;/object&gt;&lt;object type=&quot;2&quot; unique_id=&quot;10003&quot;&gt;&lt;object type=&quot;3&quot; unique_id=&quot;10004&quot;&gt;&lt;property id=&quot;20148&quot; value=&quot;5&quot;/&gt;&lt;property id=&quot;20300&quot; value=&quot;Slide 1&quot;/&gt;&lt;property id=&quot;20307&quot; value=&quot;319&quot;/&gt;&lt;/object&gt;&lt;object type=&quot;3&quot; unique_id=&quot;10006&quot;&gt;&lt;property id=&quot;20148&quot; value=&quot;5&quot;/&gt;&lt;property id=&quot;20300&quot; value=&quot;Slide 3 - &amp;quot;Attention&amp;quot;&quot;/&gt;&lt;property id=&quot;20307&quot; value=&quot;345&quot;/&gt;&lt;/object&gt;&lt;object type=&quot;3&quot; unique_id=&quot;10007&quot;&gt;&lt;property id=&quot;20148&quot; value=&quot;5&quot;/&gt;&lt;property id=&quot;20300&quot; value=&quot;Slide 4 - &amp;quot;Roadmap&amp;quot;&quot;/&gt;&lt;property id=&quot;20307&quot; value=&quot;321&quot;/&gt;&lt;/object&gt;&lt;object type=&quot;3&quot; unique_id=&quot;10008&quot;&gt;&lt;property id=&quot;20148&quot; value=&quot;5&quot;/&gt;&lt;property id=&quot;20300&quot; value=&quot;Slide 5 - &amp;quot;The Physical Layer&amp;quot;&quot;/&gt;&lt;property id=&quot;20307&quot; value=&quot;256&quot;/&gt;&lt;/object&gt;&lt;object type=&quot;3&quot; unique_id=&quot;10009&quot;&gt;&lt;property id=&quot;20148&quot; value=&quot;5&quot;/&gt;&lt;property id=&quot;20300&quot; value=&quot;Slide 6 - &amp;quot;What You Will Learn&amp;quot;&quot;/&gt;&lt;property id=&quot;20307&quot; value=&quot;322&quot;/&gt;&lt;/object&gt;&lt;object type=&quot;3&quot; unique_id=&quot;10011&quot;&gt;&lt;property id=&quot;20148&quot; value=&quot;5&quot;/&gt;&lt;property id=&quot;20300&quot; value=&quot;Slide 7 - &amp;quot;2.1 Theoretical Basis for Data Communication&amp;quot;&quot;/&gt;&lt;property id=&quot;20307&quot; value=&quot;312&quot;/&gt;&lt;/object&gt;&lt;object type=&quot;3&quot; unique_id=&quot;10012&quot;&gt;&lt;property id=&quot;20148&quot; value=&quot;5&quot;/&gt;&lt;property id=&quot;20300&quot; value=&quot;Slide 8 - &amp;quot;Fourier Analysis&amp;quot;&quot;/&gt;&lt;property id=&quot;20307&quot; value=&quot;352&quot;/&gt;&lt;/object&gt;&lt;object type=&quot;3&quot; unique_id=&quot;10014&quot;&gt;&lt;property id=&quot;20148&quot; value=&quot;5&quot;/&gt;&lt;property id=&quot;20300&quot; value=&quot;Slide 9 - &amp;quot;Fourier Series&amp;quot;&quot;/&gt;&lt;property id=&quot;20307&quot; value=&quot;327&quot;/&gt;&lt;/object&gt;&lt;object type=&quot;3&quot; unique_id=&quot;10015&quot;&gt;&lt;property id=&quot;20148&quot; value=&quot;5&quot;/&gt;&lt;property id=&quot;20300&quot; value=&quot;Slide 11 - &amp;quot;Fourier Equation &amp;quot;&quot;/&gt;&lt;property id=&quot;20307&quot; value=&quot;325&quot;/&gt;&lt;/object&gt;&lt;object type=&quot;3&quot; unique_id=&quot;10018&quot;&gt;&lt;property id=&quot;20148&quot; value=&quot;5&quot;/&gt;&lt;property id=&quot;20300&quot; value=&quot;Slide 13 - &amp;quot;rms&amp;quot;&quot;/&gt;&lt;property id=&quot;20307&quot; value=&quot;355&quot;/&gt;&lt;/object&gt;&lt;object type=&quot;3&quot; unique_id=&quot;10019&quot;&gt;&lt;property id=&quot;20148&quot; value=&quot;5&quot;/&gt;&lt;property id=&quot;20300&quot; value=&quot;Slide 15 - &amp;quot;Bandwidth&amp;quot;&quot;/&gt;&lt;property id=&quot;20307&quot; value=&quot;328&quot;/&gt;&lt;/object&gt;&lt;object type=&quot;3&quot; unique_id=&quot;10020&quot;&gt;&lt;property id=&quot;20148&quot; value=&quot;5&quot;/&gt;&lt;property id=&quot;20300&quot; value=&quot;Slide 17 - &amp;quot;Bandwidth-limited Signals&amp;quot;&quot;/&gt;&lt;property id=&quot;20307&quot; value=&quot;354&quot;/&gt;&lt;/object&gt;&lt;object type=&quot;3&quot; unique_id=&quot;10021&quot;&gt;&lt;property id=&quot;20148&quot; value=&quot;5&quot;/&gt;&lt;property id=&quot;20300&quot; value=&quot;Slide 16 - &amp;quot;The bandwidth property&amp;quot;&quot;/&gt;&lt;property id=&quot;20307&quot; value=&quot;359&quot;/&gt;&lt;/object&gt;&lt;object type=&quot;3&quot; unique_id=&quot;10022&quot;&gt;&lt;property id=&quot;20148&quot; value=&quot;5&quot;/&gt;&lt;property id=&quot;20300&quot; value=&quot;Slide 19 - &amp;quot;Bandwidth limits data rate&amp;quot;&quot;/&gt;&lt;property id=&quot;20307&quot; value=&quot;259&quot;/&gt;&lt;/object&gt;&lt;object type=&quot;3&quot; unique_id=&quot;10024&quot;&gt;&lt;property id=&quot;20148&quot; value=&quot;5&quot;/&gt;&lt;property id=&quot;20300&quot; value=&quot;Slide 21 - &amp;quot;Maximum Data Rate of A Channel&amp;#x0D;&amp;#x0A;--- noiseless channel&amp;quot;&quot;/&gt;&lt;property id=&quot;20307&quot; value=&quot;329&quot;/&gt;&lt;/object&gt;&lt;object type=&quot;3&quot; unique_id=&quot;10027&quot;&gt;&lt;property id=&quot;20148&quot; value=&quot;5&quot;/&gt;&lt;property id=&quot;20300&quot; value=&quot;Slide 25 - &amp;quot;Magnetic Media&amp;quot;&quot;/&gt;&lt;property id=&quot;20307&quot; value=&quot;330&quot;/&gt;&lt;/object&gt;&lt;object type=&quot;3&quot; unique_id=&quot;10028&quot;&gt;&lt;property id=&quot;20148&quot; value=&quot;5&quot;/&gt;&lt;property id=&quot;20300&quot; value=&quot;Slide 26 - &amp;quot;Twisted Pairs&amp;quot;&quot;/&gt;&lt;property id=&quot;20307&quot; value=&quot;260&quot;/&gt;&lt;/object&gt;&lt;object type=&quot;3&quot; unique_id=&quot;10029&quot;&gt;&lt;property id=&quot;20148&quot; value=&quot;5&quot;/&gt;&lt;property id=&quot;20300&quot; value=&quot;Slide 30 - &amp;quot;Coaxial Cable&amp;quot;&quot;/&gt;&lt;property id=&quot;20307&quot; value=&quot;261&quot;/&gt;&lt;/object&gt;&lt;object type=&quot;3&quot; unique_id=&quot;10030&quot;&gt;&lt;property id=&quot;20148&quot; value=&quot;5&quot;/&gt;&lt;property id=&quot;20300&quot; value=&quot;Slide 31 - &amp;quot;Thin Coaxial cable&amp;quot;&quot;/&gt;&lt;property id=&quot;20307&quot; value=&quot;351&quot;/&gt;&lt;/object&gt;&lt;object type=&quot;3&quot; unique_id=&quot;10031&quot;&gt;&lt;property id=&quot;20148&quot; value=&quot;5&quot;/&gt;&lt;property id=&quot;20300&quot; value=&quot;Slide 33 - &amp;quot;Race between computing and communication&amp;quot;&quot;/&gt;&lt;property id=&quot;20307&quot; value=&quot;332&quot;/&gt;&lt;/object&gt;&lt;object type=&quot;3&quot; unique_id=&quot;10032&quot;&gt;&lt;property id=&quot;20148&quot; value=&quot;5&quot;/&gt;&lt;property id=&quot;20300&quot; value=&quot;Slide 35 - &amp;quot;Fiber Optics&amp;quot;&quot;/&gt;&lt;property id=&quot;20307&quot; value=&quot;262&quot;/&gt;&lt;/object&gt;&lt;object type=&quot;3&quot; unique_id=&quot;10033&quot;&gt;&lt;property id=&quot;20148&quot; value=&quot;5&quot;/&gt;&lt;property id=&quot;20300&quot; value=&quot;Slide 36 - &amp;quot;Multimode and Single-mode&amp;quot;&quot;/&gt;&lt;property id=&quot;20307&quot; value=&quot;333&quot;/&gt;&lt;/object&gt;&lt;object type=&quot;3&quot; unique_id=&quot;10034&quot;&gt;&lt;property id=&quot;20148&quot; value=&quot;5&quot;/&gt;&lt;property id=&quot;20300&quot; value=&quot;Slide 37 - &amp;quot;Transmission of Light through Fiber&amp;quot;&quot;/&gt;&lt;property id=&quot;20307&quot; value=&quot;263&quot;/&gt;&lt;/object&gt;&lt;object type=&quot;3&quot; unique_id=&quot;10035&quot;&gt;&lt;property id=&quot;20148&quot; value=&quot;5&quot;/&gt;&lt;property id=&quot;20300&quot; value=&quot;Slide 38 - &amp;quot;Chromatic Dispersion &amp;quot;&quot;/&gt;&lt;property id=&quot;20307&quot; value=&quot;346&quot;/&gt;&lt;/object&gt;&lt;object type=&quot;3&quot; unique_id=&quot;10036&quot;&gt;&lt;property id=&quot;20148&quot; value=&quot;5&quot;/&gt;&lt;property id=&quot;20300&quot; value=&quot;Slide 39 - &amp;quot;Fiber Cables&amp;quot;&quot;/&gt;&lt;property id=&quot;20307&quot; value=&quot;264&quot;/&gt;&lt;/object&gt;&lt;object type=&quot;3&quot; unique_id=&quot;10037&quot;&gt;&lt;property id=&quot;20148&quot; value=&quot;5&quot;/&gt;&lt;property id=&quot;20300&quot; value=&quot;Slide 40 - &amp;quot;Connecting Fibers&amp;quot;&quot;/&gt;&lt;property id=&quot;20307&quot; value=&quot;347&quot;/&gt;&lt;/object&gt;&lt;object type=&quot;3&quot; unique_id=&quot;10038&quot;&gt;&lt;property id=&quot;20148&quot; value=&quot;5&quot;/&gt;&lt;property id=&quot;20300&quot; value=&quot;Slide 41 - &amp;quot;Light Sources&amp;quot;&quot;/&gt;&lt;property id=&quot;20307&quot; value=&quot;265&quot;/&gt;&lt;/object&gt;&lt;object type=&quot;3&quot; unique_id=&quot;10039&quot;&gt;&lt;property id=&quot;20148&quot; value=&quot;5&quot;/&gt;&lt;property id=&quot;20300&quot; value=&quot;Slide 42 - &amp;quot;The receiving end&amp;quot;&quot;/&gt;&lt;property id=&quot;20307&quot; value=&quot;348&quot;/&gt;&lt;/object&gt;&lt;object type=&quot;3&quot; unique_id=&quot;10042&quot;&gt;&lt;property id=&quot;20148&quot; value=&quot;5&quot;/&gt;&lt;property id=&quot;20300&quot; value=&quot;Slide 44 - &amp;quot;2.3 Wireless Transmission&amp;quot;&quot;/&gt;&lt;property id=&quot;20307&quot; value=&quot;314&quot;/&gt;&lt;/object&gt;&lt;object type=&quot;3&quot; unique_id=&quot;10043&quot;&gt;&lt;property id=&quot;20148&quot; value=&quot;5&quot;/&gt;&lt;property id=&quot;20300&quot; value=&quot;Slide 45 - &amp;quot;The Electromagnetic Spectrum&amp;quot;&quot;/&gt;&lt;property id=&quot;20307&quot; value=&quot;268&quot;/&gt;&lt;/object&gt;&lt;object type=&quot;3&quot; unique_id=&quot;10044&quot;&gt;&lt;property id=&quot;20148&quot; value=&quot;5&quot;/&gt;&lt;property id=&quot;20300&quot; value=&quot;Slide 47 - &amp;quot;Radio Transmission&amp;quot;&quot;/&gt;&lt;property id=&quot;20307&quot; value=&quot;269&quot;/&gt;&lt;/object&gt;&lt;object type=&quot;3&quot; unique_id=&quot;10045&quot;&gt;&lt;property id=&quot;20148&quot; value=&quot;5&quot;/&gt;&lt;property id=&quot;20300&quot; value=&quot;Slide 49 - &amp;quot;Politics of the Electromagnetic Spectrum&amp;quot;&quot;/&gt;&lt;property id=&quot;20307&quot; value=&quot;270&quot;/&gt;&lt;/object&gt;&lt;object type=&quot;3&quot; unique_id=&quot;10046&quot;&gt;&lt;property id=&quot;20148&quot; value=&quot;5&quot;/&gt;&lt;property id=&quot;20300&quot; value=&quot;Slide 50 - &amp;quot;Popular Bands&amp;quot;&quot;/&gt;&lt;property id=&quot;20307&quot; value=&quot;349&quot;/&gt;&lt;/object&gt;&lt;object type=&quot;3&quot; unique_id=&quot;10047&quot;&gt;&lt;property id=&quot;20148&quot; value=&quot;5&quot;/&gt;&lt;property id=&quot;20300&quot; value=&quot;Slide 72 - &amp;quot;2.6 Public Switched Telephone System&amp;quot;&quot;/&gt;&lt;property id=&quot;20307&quot; value=&quot;316&quot;/&gt;&lt;/object&gt;&lt;object type=&quot;3&quot; unique_id=&quot;10048&quot;&gt;&lt;property id=&quot;20148&quot; value=&quot;5&quot;/&gt;&lt;property id=&quot;20300&quot; value=&quot;Slide 73 - &amp;quot;Mode of Connecting&amp;quot;&quot;/&gt;&lt;property id=&quot;20307&quot; value=&quot;277&quot;/&gt;&lt;/object&gt;&lt;object type=&quot;3&quot; unique_id=&quot;10049&quot;&gt;&lt;property id=&quot;20148&quot; value=&quot;5&quot;/&gt;&lt;property id=&quot;20300&quot; value=&quot;Slide 74 - &amp;quot;Structure of the Telephone System &amp;quot;&quot;/&gt;&lt;property id=&quot;20307&quot; value=&quot;278&quot;/&gt;&lt;/object&gt;&lt;object type=&quot;3&quot; unique_id=&quot;10050&quot;&gt;&lt;property id=&quot;20148&quot; value=&quot;5&quot;/&gt;&lt;property id=&quot;20300&quot; value=&quot;Slide 75 - &amp;quot;Major Components of the Telephone System&amp;quot;&quot;/&gt;&lt;property id=&quot;20307&quot; value=&quot;279&quot;/&gt;&lt;/object&gt;&lt;object type=&quot;3&quot; unique_id=&quot;10058&quot;&gt;&lt;property id=&quot;20148&quot; value=&quot;5&quot;/&gt;&lt;property id=&quot;20300&quot; value=&quot;Slide 78 - &amp;quot;Digital Subscriber Lines&amp;quot;&quot;/&gt;&lt;property id=&quot;20307&quot; value=&quot;285&quot;/&gt;&lt;/object&gt;&lt;object type=&quot;3&quot; unique_id=&quot;10059&quot;&gt;&lt;property id=&quot;20148&quot; value=&quot;5&quot;/&gt;&lt;property id=&quot;20300&quot; value=&quot;Slide 79 - &amp;quot;ADSL (Asymmetric DSL)&amp;quot;&quot;/&gt;&lt;property id=&quot;20307&quot; value=&quot;286&quot;/&gt;&lt;/object&gt;&lt;object type=&quot;3&quot; unique_id=&quot;10060&quot;&gt;&lt;property id=&quot;20148&quot; value=&quot;5&quot;/&gt;&lt;property id=&quot;20300&quot; value=&quot;Slide 80 - &amp;quot;ADSL Standard&amp;quot;&quot;/&gt;&lt;property id=&quot;20307&quot; value=&quot;339&quot;/&gt;&lt;/object&gt;&lt;object type=&quot;3&quot; unique_id=&quot;10061&quot;&gt;&lt;property id=&quot;20148&quot; value=&quot;5&quot;/&gt;&lt;property id=&quot;20300&quot; value=&quot;Slide 81 - &amp;quot;A typical ADSL equipment configuration.&amp;quot;&quot;/&gt;&lt;property id=&quot;20307&quot; value=&quot;287&quot;/&gt;&lt;/object&gt;&lt;object type=&quot;3&quot; unique_id=&quot;10062&quot;&gt;&lt;property id=&quot;20148&quot; value=&quot;5&quot;/&gt;&lt;property id=&quot;20300&quot; value=&quot;Slide 83 - &amp;quot;Trunks and Multiplexing&amp;quot;&quot;/&gt;&lt;property id=&quot;20307&quot; value=&quot;340&quot;/&gt;&lt;/object&gt;&lt;object type=&quot;3&quot; unique_id=&quot;10064&quot;&gt;&lt;property id=&quot;20148&quot; value=&quot;5&quot;/&gt;&lt;property id=&quot;20300&quot; value=&quot;Slide 88 - &amp;quot;Wavelength Division Multiplexing&amp;quot;&quot;/&gt;&lt;property id=&quot;20307&quot; value=&quot;290&quot;/&gt;&lt;/object&gt;&lt;object type=&quot;3&quot; unique_id=&quot;10065&quot;&gt;&lt;property id=&quot;20148&quot; value=&quot;5&quot;/&gt;&lt;property id=&quot;20300&quot; value=&quot;Slide 84&quot;/&gt;&lt;property id=&quot;20307&quot; value=&quot;342&quot;/&gt;&lt;/object&gt;&lt;object type=&quot;3&quot; unique_id=&quot;10066&quot;&gt;&lt;property id=&quot;20148&quot; value=&quot;5&quot;/&gt;&lt;property id=&quot;20300&quot; value=&quot;Slide 85 - &amp;quot;Time Division Multiplexing&amp;quot;&quot;/&gt;&lt;property id=&quot;20307&quot; value=&quot;291&quot;/&gt;&lt;/object&gt;&lt;object type=&quot;3&quot; unique_id=&quot;10069&quot;&gt;&lt;property id=&quot;20148&quot; value=&quot;5&quot;/&gt;&lt;property id=&quot;20300&quot; value=&quot;Slide 87 - &amp;quot;SONET / SDH&amp;quot;&quot;/&gt;&lt;property id=&quot;20307&quot; value=&quot;343&quot;/&gt;&lt;/object&gt;&lt;object type=&quot;3&quot; unique_id=&quot;10072&quot;&gt;&lt;property id=&quot;20148&quot; value=&quot;5&quot;/&gt;&lt;property id=&quot;20300&quot; value=&quot;Slide 92 - &amp;quot;Circuit/Packet Switching&amp;quot;&quot;/&gt;&lt;property id=&quot;20307&quot; value=&quot;296&quot;/&gt;&lt;/object&gt;&lt;object type=&quot;3&quot; unique_id=&quot;10074&quot;&gt;&lt;property id=&quot;20148&quot; value=&quot;5&quot;/&gt;&lt;property id=&quot;20300&quot; value=&quot;Slide 94 - &amp;quot;A comparison&amp;quot;&quot;/&gt;&lt;property id=&quot;20307&quot; value=&quot;298&quot;/&gt;&lt;/object&gt;&lt;object type=&quot;3&quot; unique_id=&quot;10075&quot;&gt;&lt;property id=&quot;20148&quot; value=&quot;5&quot;/&gt;&lt;property id=&quot;20300&quot; value=&quot;Slide 100 - &amp;quot;2.8 Cable Television&amp;quot;&quot;/&gt;&lt;property id=&quot;20307&quot; value=&quot;318&quot;/&gt;&lt;/object&gt;&lt;object type=&quot;3&quot; unique_id=&quot;10076&quot;&gt;&lt;property id=&quot;20148&quot; value=&quot;5&quot;/&gt;&lt;property id=&quot;20300&quot; value=&quot;Slide 101 - &amp;quot;Community Antenna Television&amp;quot;&quot;/&gt;&lt;property id=&quot;20307&quot; value=&quot;307&quot;/&gt;&lt;/object&gt;&lt;object type=&quot;3&quot; unique_id=&quot;10077&quot;&gt;&lt;property id=&quot;20148&quot; value=&quot;5&quot;/&gt;&lt;property id=&quot;20300&quot; value=&quot;Slide 102 - &amp;quot;Internet over Cable &amp;quot;&quot;/&gt;&lt;property id=&quot;20307&quot; value=&quot;308&quot;/&gt;&lt;/object&gt;&lt;object type=&quot;3&quot; unique_id=&quot;10078&quot;&gt;&lt;property id=&quot;20148&quot; value=&quot;5&quot;/&gt;&lt;property id=&quot;20300&quot; value=&quot;Slide 103 - &amp;quot;Internet over DSL&amp;quot;&quot;/&gt;&lt;property id=&quot;20307&quot; value=&quot;309&quot;/&gt;&lt;/object&gt;&lt;object type=&quot;3&quot; unique_id=&quot;10079&quot;&gt;&lt;property id=&quot;20148&quot; value=&quot;5&quot;/&gt;&lt;property id=&quot;20300&quot; value=&quot;Slide 104 - &amp;quot;Spectrum Allocation&amp;quot;&quot;/&gt;&lt;property id=&quot;20307&quot; value=&quot;310&quot;/&gt;&lt;/object&gt;&lt;object type=&quot;3&quot; unique_id=&quot;10080&quot;&gt;&lt;property id=&quot;20148&quot; value=&quot;5&quot;/&gt;&lt;property id=&quot;20300&quot; value=&quot;Slide 105 - &amp;quot;Cable Modems&amp;quot;&quot;/&gt;&lt;property id=&quot;20307&quot; value=&quot;311&quot;/&gt;&lt;/object&gt;&lt;object type=&quot;3&quot; unique_id=&quot;10081&quot;&gt;&lt;property id=&quot;20148&quot; value=&quot;5&quot;/&gt;&lt;property id=&quot;20300&quot; value=&quot;Slide 106 - &amp;quot;End of Ch-2&amp;quot;&quot;/&gt;&lt;property id=&quot;20307&quot; value=&quot;358&quot;/&gt;&lt;/object&gt;&lt;object type=&quot;3&quot; unique_id=&quot;10082&quot;&gt;&lt;property id=&quot;20148&quot; value=&quot;5&quot;/&gt;&lt;property id=&quot;20300&quot; value=&quot;Slide 2 - &amp;quot;Computer Networks&amp;quot;&quot;/&gt;&lt;property id=&quot;20307&quot; value=&quot;360&quot;/&gt;&lt;/object&gt;&lt;object type=&quot;3&quot; unique_id=&quot;11231&quot;&gt;&lt;property id=&quot;20148&quot; value=&quot;5&quot;/&gt;&lt;property id=&quot;20300&quot; value=&quot;Slide 10 - &amp;quot;Harmonics &amp;quot;&quot;/&gt;&lt;property id=&quot;20307&quot; value=&quot;363&quot;/&gt;&lt;/object&gt;&lt;object type=&quot;3&quot; unique_id=&quot;11557&quot;&gt;&lt;property id=&quot;20148&quot; value=&quot;5&quot;/&gt;&lt;property id=&quot;20300&quot; value=&quot;Slide 12 - &amp;quot;A signal in a real channel&amp;quot;&quot;/&gt;&lt;property id=&quot;20307&quot; value=&quot;364&quot;/&gt;&lt;/object&gt;&lt;object type=&quot;3&quot; unique_id=&quot;11968&quot;&gt;&lt;property id=&quot;20148&quot; value=&quot;5&quot;/&gt;&lt;property id=&quot;20300&quot; value=&quot;Slide 14 - &amp;quot;Bandwidth-Limited Signals&amp;quot;&quot;/&gt;&lt;property id=&quot;20307&quot; value=&quot;365&quot;/&gt;&lt;/object&gt;&lt;object type=&quot;3&quot; unique_id=&quot;12540&quot;&gt;&lt;property id=&quot;20148&quot; value=&quot;5&quot;/&gt;&lt;property id=&quot;20300&quot; value=&quot;Slide 18 - &amp;quot;Voice-grade Line&amp;quot;&quot;/&gt;&lt;property id=&quot;20307&quot; value=&quot;366&quot;/&gt;&lt;/object&gt;&lt;object type=&quot;3&quot; unique_id=&quot;12541&quot;&gt;&lt;property id=&quot;20148&quot; value=&quot;5&quot;/&gt;&lt;property id=&quot;20300&quot; value=&quot;Slide 20 - &amp;quot;Concept of Bandwidth&amp;quot;&quot;/&gt;&lt;property id=&quot;20307&quot; value=&quot;367&quot;/&gt;&lt;/object&gt;&lt;object type=&quot;3&quot; unique_id=&quot;12957&quot;&gt;&lt;property id=&quot;20148&quot; value=&quot;5&quot;/&gt;&lt;property id=&quot;20300&quot; value=&quot;Slide 22 - &amp;quot;Maximum Data Rate of A Channel&amp;#x0D;&amp;#x0A;--- noisy channel&amp;quot;&quot;/&gt;&lt;property id=&quot;20307&quot; value=&quot;368&quot;/&gt;&lt;/object&gt;&lt;object type=&quot;3&quot; unique_id=&quot;13462&quot;&gt;&lt;property id=&quot;20148&quot; value=&quot;5&quot;/&gt;&lt;property id=&quot;20300&quot; value=&quot;Slide 23 - &amp;quot;Physical Media&amp;quot;&quot;/&gt;&lt;property id=&quot;20307&quot; value=&quot;370&quot;/&gt;&lt;/object&gt;&lt;object type=&quot;3&quot; unique_id=&quot;13463&quot;&gt;&lt;property id=&quot;20148&quot; value=&quot;5&quot;/&gt;&lt;property id=&quot;20300&quot; value=&quot;Slide 24 - &amp;quot;2.2 Guided Transmission Media&amp;quot;&quot;/&gt;&lt;property id=&quot;20307&quot; value=&quot;369&quot;/&gt;&lt;/object&gt;&lt;object type=&quot;3&quot; unique_id=&quot;14220&quot;&gt;&lt;property id=&quot;20148&quot; value=&quot;5&quot;/&gt;&lt;property id=&quot;20300&quot; value=&quot;Slide 27 - &amp;quot;Cat5. Cabling&amp;quot;&quot;/&gt;&lt;property id=&quot;20307&quot; value=&quot;371&quot;/&gt;&lt;/object&gt;&lt;object type=&quot;3&quot; unique_id=&quot;14221&quot;&gt;&lt;property id=&quot;20148&quot; value=&quot;5&quot;/&gt;&lt;property id=&quot;20300&quot; value=&quot;Slide 28 - &amp;quot;Transmission Direction over Links&amp;quot;&quot;/&gt;&lt;property id=&quot;20307&quot; value=&quot;372&quot;/&gt;&lt;/object&gt;&lt;object type=&quot;3&quot; unique_id=&quot;14222&quot;&gt;&lt;property id=&quot;20148&quot; value=&quot;5&quot;/&gt;&lt;property id=&quot;20300&quot; value=&quot;Slide 29 - &amp;quot;UTP, STP&amp;quot;&quot;/&gt;&lt;property id=&quot;20307&quot; value=&quot;373&quot;/&gt;&lt;/object&gt;&lt;object type=&quot;3&quot; unique_id=&quot;14658&quot;&gt;&lt;property id=&quot;20148&quot; value=&quot;5&quot;/&gt;&lt;property id=&quot;20300&quot; value=&quot;Slide 32 - &amp;quot;Power Lines&amp;quot;&quot;/&gt;&lt;property id=&quot;20307&quot; value=&quot;374&quot;/&gt;&lt;/object&gt;&lt;object type=&quot;3&quot; unique_id=&quot;14745&quot;&gt;&lt;property id=&quot;20148&quot; value=&quot;5&quot;/&gt;&lt;property id=&quot;20300&quot; value=&quot;Slide 34 - &amp;quot;Fiber Optics&amp;quot;&quot;/&gt;&lt;property id=&quot;20307&quot; value=&quot;375&quot;/&gt;&lt;/object&gt;&lt;object type=&quot;3&quot; unique_id=&quot;15268&quot;&gt;&lt;property id=&quot;20148&quot; value=&quot;5&quot;/&gt;&lt;property id=&quot;20300&quot; value=&quot;Slide 43 - &amp;quot;Pros and Cons of Fiber Optics &amp;quot;&quot;/&gt;&lt;property id=&quot;20307&quot; value=&quot;376&quot;/&gt;&lt;/object&gt;&lt;object type=&quot;3&quot; unique_id=&quot;15621&quot;&gt;&lt;property id=&quot;20148&quot; value=&quot;5&quot;/&gt;&lt;property id=&quot;20300&quot; value=&quot;Slide 46 - &amp;quot;Spread spectrum &amp;amp; UWB&amp;quot;&quot;/&gt;&lt;property id=&quot;20307&quot; value=&quot;377&quot;/&gt;&lt;/object&gt;&lt;object type=&quot;3&quot; unique_id=&quot;15622&quot;&gt;&lt;property id=&quot;20148&quot; value=&quot;5&quot;/&gt;&lt;property id=&quot;20300&quot; value=&quot;Slide 48 - &amp;quot;Microwave Transmission&amp;quot;&quot;/&gt;&lt;property id=&quot;20307&quot; value=&quot;378&quot;/&gt;&lt;/object&gt;&lt;object type=&quot;3&quot; unique_id=&quot;16073&quot;&gt;&lt;property id=&quot;20148&quot; value=&quot;5&quot;/&gt;&lt;property id=&quot;20300&quot; value=&quot;Slide 51 - &amp;quot;2.4 Communication Satellites&amp;quot;&quot;/&gt;&lt;property id=&quot;20307&quot; value=&quot;379&quot;/&gt;&lt;/object&gt;&lt;object type=&quot;3&quot; unique_id=&quot;16529&quot;&gt;&lt;property id=&quot;20148&quot; value=&quot;5&quot;/&gt;&lt;property id=&quot;20300&quot; value=&quot;Slide 52 - &amp;quot;Communication satellites&amp;quot;&quot;/&gt;&lt;property id=&quot;20307&quot; value=&quot;380&quot;/&gt;&lt;/object&gt;&lt;object type=&quot;3&quot; unique_id=&quot;16530&quot;&gt;&lt;property id=&quot;20148&quot; value=&quot;5&quot;/&gt;&lt;property id=&quot;20300&quot; value=&quot;Slide 53 - &amp;quot;The principal satellite bands&amp;quot;&quot;/&gt;&lt;property id=&quot;20307&quot; value=&quot;381&quot;/&gt;&lt;/object&gt;&lt;object type=&quot;3&quot; unique_id=&quot;16531&quot;&gt;&lt;property id=&quot;20148&quot; value=&quot;5&quot;/&gt;&lt;property id=&quot;20300&quot; value=&quot;Slide 54 - &amp;quot;Geostationary Satellites&amp;quot;&quot;/&gt;&lt;property id=&quot;20307&quot; value=&quot;382&quot;/&gt;&lt;/object&gt;&lt;object type=&quot;3&quot; unique_id=&quot;18224&quot;&gt;&lt;property id=&quot;20148&quot; value=&quot;5&quot;/&gt;&lt;property id=&quot;20300&quot; value=&quot;Slide 55 - &amp;quot;Low-Earth Orbit Satellites&amp;quot;&quot;/&gt;&lt;property id=&quot;20307&quot; value=&quot;383&quot;/&gt;&lt;/object&gt;&lt;object type=&quot;3&quot; unique_id=&quot;18225&quot;&gt;&lt;property id=&quot;20148&quot; value=&quot;5&quot;/&gt;&lt;property id=&quot;20300&quot; value=&quot;Slide 56 - &amp;quot;Relaying&amp;quot;&quot;/&gt;&lt;property id=&quot;20307&quot; value=&quot;384&quot;/&gt;&lt;/object&gt;&lt;object type=&quot;3&quot; unique_id=&quot;18226&quot;&gt;&lt;property id=&quot;20148&quot; value=&quot;5&quot;/&gt;&lt;property id=&quot;20300&quot; value=&quot;Slide 57 - &amp;quot;2.5 Digital modulation and multiplexing&amp;quot;&quot;/&gt;&lt;property id=&quot;20307&quot; value=&quot;385&quot;/&gt;&lt;/object&gt;&lt;object type=&quot;3&quot; unique_id=&quot;18227&quot;&gt;&lt;property id=&quot;20148&quot; value=&quot;5&quot;/&gt;&lt;property id=&quot;20300&quot; value=&quot;Slide 58 - &amp;quot;Terms&amp;quot;&quot;/&gt;&lt;property id=&quot;20307&quot; value=&quot;398&quot;/&gt;&lt;/object&gt;&lt;object type=&quot;3&quot; unique_id=&quot;18228&quot;&gt;&lt;property id=&quot;20148&quot; value=&quot;5&quot;/&gt;&lt;property id=&quot;20300&quot; value=&quot;Slide 59 - &amp;quot;Baseband Transmission&amp;quot;&quot;/&gt;&lt;property id=&quot;20307&quot; value=&quot;397&quot;/&gt;&lt;/object&gt;&lt;object type=&quot;3&quot; unique_id=&quot;18229&quot;&gt;&lt;property id=&quot;20148&quot; value=&quot;5&quot;/&gt;&lt;property id=&quot;20300&quot; value=&quot;Slide 63 - &amp;quot;Code pattern to break consecutive 0s&amp;quot;&quot;/&gt;&lt;property id=&quot;20307&quot; value=&quot;388&quot;/&gt;&lt;/object&gt;&lt;object type=&quot;3&quot; unique_id=&quot;18784&quot;&gt;&lt;property id=&quot;20148&quot; value=&quot;5&quot;/&gt;&lt;property id=&quot;20300&quot; value=&quot;Slide 60 - &amp;quot;Bandwidth efficiency&amp;quot;&quot;/&gt;&lt;property id=&quot;20307&quot; value=&quot;399&quot;/&gt;&lt;/object&gt;&lt;object type=&quot;3&quot; unique_id=&quot;18785&quot;&gt;&lt;property id=&quot;20148&quot; value=&quot;5&quot;/&gt;&lt;property id=&quot;20300&quot; value=&quot;Slide 61 - &amp;quot;Bit rate and symbol rate&amp;quot;&quot;/&gt;&lt;property id=&quot;20307&quot; value=&quot;401&quot;/&gt;&lt;/object&gt;&lt;object type=&quot;3&quot; unique_id=&quot;19117&quot;&gt;&lt;property id=&quot;20148&quot; value=&quot;5&quot;/&gt;&lt;property id=&quot;20300&quot; value=&quot;Slide 62 - &amp;quot;Clock Recovery&amp;quot;&quot;/&gt;&lt;property id=&quot;20307&quot; value=&quot;402&quot;/&gt;&lt;/object&gt;&lt;object type=&quot;3&quot; unique_id=&quot;19784&quot;&gt;&lt;property id=&quot;20148&quot; value=&quot;5&quot;/&gt;&lt;property id=&quot;20300&quot; value=&quot;Slide 64 - &amp;quot;Balanced Signals&amp;quot;&quot;/&gt;&lt;property id=&quot;20307&quot; value=&quot;403&quot;/&gt;&lt;/object&gt;&lt;object type=&quot;3&quot; unique_id=&quot;19785&quot;&gt;&lt;property id=&quot;20148&quot; value=&quot;5&quot;/&gt;&lt;property id=&quot;20300&quot; value=&quot;Slide 65 - &amp;quot;Passband Transmission&amp;quot;&quot;/&gt;&lt;property id=&quot;20307&quot; value=&quot;404&quot;/&gt;&lt;/object&gt;&lt;object type=&quot;3&quot; unique_id=&quot;20464&quot;&gt;&lt;property id=&quot;20148&quot; value=&quot;5&quot;/&gt;&lt;property id=&quot;20300&quot; value=&quot;Slide 66 - &amp;quot;Digital modulation&amp;quot;&quot;/&gt;&lt;property id=&quot;20307&quot; value=&quot;405&quot;/&gt;&lt;/object&gt;&lt;object type=&quot;3&quot; unique_id=&quot;20465&quot;&gt;&lt;property id=&quot;20148&quot; value=&quot;5&quot;/&gt;&lt;property id=&quot;20300&quot; value=&quot;Slide 67 - &amp;quot;More bits per symbol&amp;quot;&quot;/&gt;&lt;property id=&quot;20307&quot; value=&quot;406&quot;/&gt;&lt;/object&gt;&lt;object type=&quot;3&quot; unique_id=&quot;20466&quot;&gt;&lt;property id=&quot;20148&quot; value=&quot;5&quot;/&gt;&lt;property id=&quot;20300&quot; value=&quot;Slide 68 - &amp;quot;Frequency Division Multiplexing&amp;quot;&quot;/&gt;&lt;property id=&quot;20307&quot; value=&quot;407&quot;/&gt;&lt;/object&gt;&lt;object type=&quot;3&quot; unique_id=&quot;20467&quot;&gt;&lt;property id=&quot;20148&quot; value=&quot;5&quot;/&gt;&lt;property id=&quot;20300&quot; value=&quot;Slide 69 - &amp;quot;Digital data transmission&amp;quot;&quot;/&gt;&lt;property id=&quot;20307&quot; value=&quot;408&quot;/&gt;&lt;/object&gt;&lt;object type=&quot;3&quot; unique_id=&quot;20921&quot;&gt;&lt;property id=&quot;20148&quot; value=&quot;5&quot;/&gt;&lt;property id=&quot;20300&quot; value=&quot;Slide 70 - &amp;quot;Time Division Multiplexing&amp;quot;&quot;/&gt;&lt;property id=&quot;20307&quot; value=&quot;409&quot;/&gt;&lt;/object&gt;&lt;object type=&quot;3&quot; unique_id=&quot;20922&quot;&gt;&lt;property id=&quot;20148&quot; value=&quot;5&quot;/&gt;&lt;property id=&quot;20300&quot; value=&quot;Slide 71 - &amp;quot;Code Division Multiplexing&amp;quot;&quot;/&gt;&lt;property id=&quot;20307&quot; value=&quot;410&quot;/&gt;&lt;/object&gt;&lt;object type=&quot;3&quot; unique_id=&quot;21589&quot;&gt;&lt;property id=&quot;20148&quot; value=&quot;5&quot;/&gt;&lt;property id=&quot;20300&quot; value=&quot;Slide 76 - &amp;quot;Modem&amp;quot;&quot;/&gt;&lt;property id=&quot;20307&quot; value=&quot;412&quot;/&gt;&lt;/object&gt;&lt;object type=&quot;3&quot; unique_id=&quot;21590&quot;&gt;&lt;property id=&quot;20148&quot; value=&quot;5&quot;/&gt;&lt;property id=&quot;20300&quot; value=&quot;Slide 77 - &amp;quot;Telephone Modems&amp;quot;&quot;/&gt;&lt;property id=&quot;20307&quot; value=&quot;411&quot;/&gt;&lt;/object&gt;&lt;object type=&quot;3&quot; unique_id=&quot;22442&quot;&gt;&lt;property id=&quot;20148&quot; value=&quot;5&quot;/&gt;&lt;property id=&quot;20300&quot; value=&quot;Slide 82 - &amp;quot;FttH: Fiber to the Home&amp;quot;&quot;/&gt;&lt;property id=&quot;20307&quot; value=&quot;414&quot;/&gt;&lt;/object&gt;&lt;object type=&quot;3&quot; unique_id=&quot;23292&quot;&gt;&lt;property id=&quot;20148&quot; value=&quot;5&quot;/&gt;&lt;property id=&quot;20300&quot; value=&quot;Slide 86 - &amp;quot;Higher carriers&amp;quot;&quot;/&gt;&lt;property id=&quot;20307&quot; value=&quot;415&quot;/&gt;&lt;/object&gt;&lt;object type=&quot;3&quot; unique_id=&quot;23293&quot;&gt;&lt;property id=&quot;20148&quot; value=&quot;5&quot;/&gt;&lt;property id=&quot;20300&quot; value=&quot;Slide 89 - &amp;quot;Switching&amp;quot;&quot;/&gt;&lt;property id=&quot;20307&quot; value=&quot;417&quot;/&gt;&lt;/object&gt;&lt;object type=&quot;3&quot; unique_id=&quot;23294&quot;&gt;&lt;property id=&quot;20148&quot; value=&quot;5&quot;/&gt;&lt;property id=&quot;20300&quot; value=&quot;Slide 90 - &amp;quot;Circuit Switching&amp;quot;&quot;/&gt;&lt;property id=&quot;20307&quot; value=&quot;419&quot;/&gt;&lt;/object&gt;&lt;object type=&quot;3&quot; unique_id=&quot;23295&quot;&gt;&lt;property id=&quot;20148&quot; value=&quot;5&quot;/&gt;&lt;property id=&quot;20300&quot; value=&quot;Slide 91 - &amp;quot;Packet Switching&amp;amp;#x09;&amp;quot;&quot;/&gt;&lt;property id=&quot;20307&quot; value=&quot;420&quot;/&gt;&lt;/object&gt;&lt;object type=&quot;3&quot; unique_id=&quot;23296&quot;&gt;&lt;property id=&quot;20148&quot; value=&quot;5&quot;/&gt;&lt;property id=&quot;20300&quot; value=&quot;Slide 93 - &amp;quot;Timing events&amp;quot;&quot;/&gt;&lt;property id=&quot;20307&quot; value=&quot;418&quot;/&gt;&lt;/object&gt;&lt;object type=&quot;3&quot; unique_id=&quot;23297&quot;&gt;&lt;property id=&quot;20148&quot; value=&quot;5&quot;/&gt;&lt;property id=&quot;20300&quot; value=&quot;Slide 95 - &amp;quot;2.7 the mobile telephone system&amp;quot;&quot;/&gt;&lt;property id=&quot;20307&quot; value=&quot;416&quot;/&gt;&lt;/object&gt;&lt;object type=&quot;3&quot; unique_id=&quot;23940&quot;&gt;&lt;property id=&quot;20148&quot; value=&quot;5&quot;/&gt;&lt;property id=&quot;20300&quot; value=&quot;Slide 96 - &amp;quot;Advanced Mobile Phone System&amp;quot;&quot;/&gt;&lt;property id=&quot;20307&quot; value=&quot;421&quot;/&gt;&lt;/object&gt;&lt;object type=&quot;3&quot; unique_id=&quot;23941&quot;&gt;&lt;property id=&quot;20148&quot; value=&quot;5&quot;/&gt;&lt;property id=&quot;20300&quot; value=&quot;Slide 97 - &amp;quot;2G: Digital Voice&amp;quot;&quot;/&gt;&lt;property id=&quot;20307&quot; value=&quot;422&quot;/&gt;&lt;/object&gt;&lt;object type=&quot;3&quot; unique_id=&quot;23942&quot;&gt;&lt;property id=&quot;20148&quot; value=&quot;5&quot;/&gt;&lt;property id=&quot;20300&quot; value=&quot;Slide 98 - &amp;quot;3G: Digital Voice and Data &amp;quot;&quot;/&gt;&lt;property id=&quot;20307&quot; value=&quot;423&quot;/&gt;&lt;/object&gt;&lt;object type=&quot;3&quot; unique_id=&quot;23943&quot;&gt;&lt;property id=&quot;20148&quot; value=&quot;5&quot;/&gt;&lt;property id=&quot;20300&quot; value=&quot;Slide 99 - &amp;quot;4G&amp;quot;&quot;/&gt;&lt;property id=&quot;20307&quot; value=&quot;424&quot;/&gt;&lt;/object&gt;&lt;/object&gt;&lt;/object&gt;&lt;/database&gt;"/>
  <p:tag name="SECTOMILLISECCONVERTED" val="1"/>
</p:tagLst>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Network</Template>
  <TotalTime>18166</TotalTime>
  <Words>12152</Words>
  <Application>Microsoft Office PowerPoint</Application>
  <PresentationFormat>全屏显示(4:3)</PresentationFormat>
  <Paragraphs>1234</Paragraphs>
  <Slides>105</Slides>
  <Notes>83</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2</vt:i4>
      </vt:variant>
      <vt:variant>
        <vt:lpstr>幻灯片标题</vt:lpstr>
      </vt:variant>
      <vt:variant>
        <vt:i4>105</vt:i4>
      </vt:variant>
    </vt:vector>
  </HeadingPairs>
  <TitlesOfParts>
    <vt:vector size="117" baseType="lpstr">
      <vt:lpstr>CordiaUPC</vt:lpstr>
      <vt:lpstr>宋体</vt:lpstr>
      <vt:lpstr>Arial</vt:lpstr>
      <vt:lpstr>Arial Black</vt:lpstr>
      <vt:lpstr>Arial Narrow</vt:lpstr>
      <vt:lpstr>Comic Sans MS</vt:lpstr>
      <vt:lpstr>Tahoma</vt:lpstr>
      <vt:lpstr>Times New Roman</vt:lpstr>
      <vt:lpstr>Wingdings</vt:lpstr>
      <vt:lpstr>Network</vt:lpstr>
      <vt:lpstr>公式</vt:lpstr>
      <vt:lpstr>Image</vt:lpstr>
      <vt:lpstr>PowerPoint 演示文稿</vt:lpstr>
      <vt:lpstr>Computer Networks</vt:lpstr>
      <vt:lpstr>Roadmap</vt:lpstr>
      <vt:lpstr>The Physical Layer</vt:lpstr>
      <vt:lpstr>What You Will Learn</vt:lpstr>
      <vt:lpstr>2.1 Theoretical Basis for Data Communication</vt:lpstr>
      <vt:lpstr>Fourier Analysis</vt:lpstr>
      <vt:lpstr>Fourier Series</vt:lpstr>
      <vt:lpstr>Harmonics </vt:lpstr>
      <vt:lpstr>Fourier Equation </vt:lpstr>
      <vt:lpstr>A signal in a real channel</vt:lpstr>
      <vt:lpstr>rms</vt:lpstr>
      <vt:lpstr>Bandwidth-Limited Signals</vt:lpstr>
      <vt:lpstr>Bandwidth</vt:lpstr>
      <vt:lpstr>The bandwidth property</vt:lpstr>
      <vt:lpstr>Bandwidth-limited Signals</vt:lpstr>
      <vt:lpstr>Voice-grade Line</vt:lpstr>
      <vt:lpstr>Bandwidth limits data rate</vt:lpstr>
      <vt:lpstr>Concept of Bandwidth</vt:lpstr>
      <vt:lpstr>Maximum Data Rate of A Channel --- noiseless channel</vt:lpstr>
      <vt:lpstr>Maximum Data Rate of A Channel --- noisy channel</vt:lpstr>
      <vt:lpstr>Physical Media</vt:lpstr>
      <vt:lpstr>2.2 Guided Transmission Media</vt:lpstr>
      <vt:lpstr>Magnetic Media</vt:lpstr>
      <vt:lpstr>Twisted Pairs</vt:lpstr>
      <vt:lpstr>Cat5. Cabling</vt:lpstr>
      <vt:lpstr>Transmission Direction over Links</vt:lpstr>
      <vt:lpstr>UTP, STP</vt:lpstr>
      <vt:lpstr>Coaxial Cable</vt:lpstr>
      <vt:lpstr>Thin Coaxial cable</vt:lpstr>
      <vt:lpstr>Power Lines</vt:lpstr>
      <vt:lpstr>Race between computing and communication</vt:lpstr>
      <vt:lpstr>Fiber Optics</vt:lpstr>
      <vt:lpstr>Fiber Optics</vt:lpstr>
      <vt:lpstr>Multimode and Single-mode</vt:lpstr>
      <vt:lpstr>Transmission of Light through Fiber</vt:lpstr>
      <vt:lpstr>Chromatic Dispersion </vt:lpstr>
      <vt:lpstr>Fiber Cables</vt:lpstr>
      <vt:lpstr>Connecting Fibers</vt:lpstr>
      <vt:lpstr>Light Sources</vt:lpstr>
      <vt:lpstr>The receiving end</vt:lpstr>
      <vt:lpstr>Pros and Cons of Fiber Optics </vt:lpstr>
      <vt:lpstr>2.3 Wireless Transmission</vt:lpstr>
      <vt:lpstr>The Electromagnetic Spectrum</vt:lpstr>
      <vt:lpstr>Spread spectrum &amp; UWB</vt:lpstr>
      <vt:lpstr>Radio Transmission</vt:lpstr>
      <vt:lpstr>Microwave Transmission</vt:lpstr>
      <vt:lpstr>Politics of the Electromagnetic Spectrum</vt:lpstr>
      <vt:lpstr>Popular Bands</vt:lpstr>
      <vt:lpstr>2.4 Communication Satellites</vt:lpstr>
      <vt:lpstr>Communication satellites</vt:lpstr>
      <vt:lpstr>The principal satellite bands</vt:lpstr>
      <vt:lpstr>Geostationary Satellites</vt:lpstr>
      <vt:lpstr>Low-Earth Orbit Satellites</vt:lpstr>
      <vt:lpstr>Relaying</vt:lpstr>
      <vt:lpstr>2.5 Digital modulation and multiplexing</vt:lpstr>
      <vt:lpstr>Terms</vt:lpstr>
      <vt:lpstr>Baseband Transmission</vt:lpstr>
      <vt:lpstr>Bandwidth efficiency</vt:lpstr>
      <vt:lpstr>Bit rate and symbol rate</vt:lpstr>
      <vt:lpstr>Clock Recovery</vt:lpstr>
      <vt:lpstr>Code pattern to break consecutive 0s</vt:lpstr>
      <vt:lpstr>Balanced Signals</vt:lpstr>
      <vt:lpstr>Passband Transmission</vt:lpstr>
      <vt:lpstr>Digital modulation</vt:lpstr>
      <vt:lpstr>More bits per symbol</vt:lpstr>
      <vt:lpstr>Frequency Division Multiplexing</vt:lpstr>
      <vt:lpstr>Digital data transmission</vt:lpstr>
      <vt:lpstr>Time Division Multiplexing</vt:lpstr>
      <vt:lpstr>Code Division Multiplexing</vt:lpstr>
      <vt:lpstr>2.6 Public Switched Telephone System</vt:lpstr>
      <vt:lpstr>Mode of Connecting</vt:lpstr>
      <vt:lpstr>Structure of the Telephone System </vt:lpstr>
      <vt:lpstr>Major Components of the Telephone System</vt:lpstr>
      <vt:lpstr>Modem</vt:lpstr>
      <vt:lpstr>Telephone Modems</vt:lpstr>
      <vt:lpstr>Digital Subscriber Lines</vt:lpstr>
      <vt:lpstr>ADSL (Asymmetric DSL)</vt:lpstr>
      <vt:lpstr>ADSL Standard</vt:lpstr>
      <vt:lpstr>A typical ADSL equipment configuration.</vt:lpstr>
      <vt:lpstr>FttH: Fiber to the Home</vt:lpstr>
      <vt:lpstr>Trunks and Multiplexing</vt:lpstr>
      <vt:lpstr>PowerPoint 演示文稿</vt:lpstr>
      <vt:lpstr>Time Division Multiplexing</vt:lpstr>
      <vt:lpstr>Higher carriers</vt:lpstr>
      <vt:lpstr>SONET / SDH</vt:lpstr>
      <vt:lpstr>Wavelength Division Multiplexing</vt:lpstr>
      <vt:lpstr>Switching</vt:lpstr>
      <vt:lpstr>Circuit Switching</vt:lpstr>
      <vt:lpstr>Packet Switching </vt:lpstr>
      <vt:lpstr>Circuit/Packet Switching</vt:lpstr>
      <vt:lpstr>Timing events</vt:lpstr>
      <vt:lpstr>A comparison</vt:lpstr>
      <vt:lpstr>2.7 the mobile telephone system</vt:lpstr>
      <vt:lpstr>Advanced Mobile Phone System</vt:lpstr>
      <vt:lpstr>2G: Digital Voice</vt:lpstr>
      <vt:lpstr>3G: Digital Voice and Data </vt:lpstr>
      <vt:lpstr>4G</vt:lpstr>
      <vt:lpstr>2.8 Cable Television</vt:lpstr>
      <vt:lpstr>Community Antenna Television</vt:lpstr>
      <vt:lpstr>Internet over Cable </vt:lpstr>
      <vt:lpstr>Internet over DSL</vt:lpstr>
      <vt:lpstr>Spectrum Allocation</vt:lpstr>
      <vt:lpstr>Cable Modems</vt:lpstr>
      <vt:lpstr>End of Ch-2</vt:lpstr>
    </vt:vector>
  </TitlesOfParts>
  <Company>East Texas Data Service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Physical Layer</dc:title>
  <dc:creator>Lin Weiguo</dc:creator>
  <cp:lastModifiedBy>Forrest Weiguo Lin</cp:lastModifiedBy>
  <cp:revision>237</cp:revision>
  <dcterms:created xsi:type="dcterms:W3CDTF">2002-07-01T13:57:45Z</dcterms:created>
  <dcterms:modified xsi:type="dcterms:W3CDTF">2020-03-23T05:22:16Z</dcterms:modified>
</cp:coreProperties>
</file>